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782" r:id="rId2"/>
    <p:sldId id="805" r:id="rId3"/>
    <p:sldId id="783" r:id="rId4"/>
    <p:sldId id="784" r:id="rId5"/>
    <p:sldId id="785" r:id="rId6"/>
    <p:sldId id="788" r:id="rId7"/>
    <p:sldId id="786" r:id="rId8"/>
    <p:sldId id="787" r:id="rId9"/>
    <p:sldId id="789" r:id="rId10"/>
    <p:sldId id="790" r:id="rId11"/>
    <p:sldId id="791" r:id="rId12"/>
    <p:sldId id="794" r:id="rId13"/>
    <p:sldId id="795" r:id="rId14"/>
    <p:sldId id="796" r:id="rId15"/>
    <p:sldId id="792" r:id="rId16"/>
    <p:sldId id="793" r:id="rId17"/>
    <p:sldId id="797" r:id="rId18"/>
    <p:sldId id="798" r:id="rId19"/>
    <p:sldId id="799" r:id="rId20"/>
    <p:sldId id="800" r:id="rId21"/>
    <p:sldId id="801" r:id="rId22"/>
    <p:sldId id="802" r:id="rId23"/>
    <p:sldId id="804" r:id="rId24"/>
  </p:sldIdLst>
  <p:sldSz cx="10058400" cy="7772400"/>
  <p:notesSz cx="6797675" cy="9926638"/>
  <p:custDataLst>
    <p:tags r:id="rId27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orient="horz" pos="4665">
          <p15:clr>
            <a:srgbClr val="A4A3A4"/>
          </p15:clr>
        </p15:guide>
        <p15:guide id="4" orient="horz" pos="4512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3264">
          <p15:clr>
            <a:srgbClr val="A4A3A4"/>
          </p15:clr>
        </p15:guide>
        <p15:guide id="7" orient="horz" pos="1872">
          <p15:clr>
            <a:srgbClr val="A4A3A4"/>
          </p15:clr>
        </p15:guide>
        <p15:guide id="8" orient="horz" pos="2208">
          <p15:clr>
            <a:srgbClr val="A4A3A4"/>
          </p15:clr>
        </p15:guide>
        <p15:guide id="9" pos="3120">
          <p15:clr>
            <a:srgbClr val="A4A3A4"/>
          </p15:clr>
        </p15:guide>
        <p15:guide id="10" pos="336">
          <p15:clr>
            <a:srgbClr val="A4A3A4"/>
          </p15:clr>
        </p15:guide>
        <p15:guide id="11" pos="6000">
          <p15:clr>
            <a:srgbClr val="A4A3A4"/>
          </p15:clr>
        </p15:guide>
        <p15:guide id="12" pos="3216">
          <p15:clr>
            <a:srgbClr val="A4A3A4"/>
          </p15:clr>
        </p15:guide>
        <p15:guide id="13" pos="2160">
          <p15:clr>
            <a:srgbClr val="A4A3A4"/>
          </p15:clr>
        </p15:guide>
        <p15:guide id="14" pos="2256">
          <p15:clr>
            <a:srgbClr val="A4A3A4"/>
          </p15:clr>
        </p15:guide>
        <p15:guide id="15" pos="4080">
          <p15:clr>
            <a:srgbClr val="A4A3A4"/>
          </p15:clr>
        </p15:guide>
        <p15:guide id="16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chowdhu814" initials="jgc" lastIdx="1" clrIdx="0"/>
  <p:cmAuthor id="1" name="hemanta172" initials="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7CD"/>
    <a:srgbClr val="C800C8"/>
    <a:srgbClr val="7CBE34"/>
    <a:srgbClr val="FFCCCC"/>
    <a:srgbClr val="FFC283"/>
    <a:srgbClr val="FF4F4F"/>
    <a:srgbClr val="93D050"/>
    <a:srgbClr val="87CA3E"/>
    <a:srgbClr val="659A2A"/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9666" autoAdjust="0"/>
  </p:normalViewPr>
  <p:slideViewPr>
    <p:cSldViewPr snapToObjects="1">
      <p:cViewPr varScale="1">
        <p:scale>
          <a:sx n="66" d="100"/>
          <a:sy n="66" d="100"/>
        </p:scale>
        <p:origin x="1296" y="66"/>
      </p:cViewPr>
      <p:guideLst>
        <p:guide orient="horz" pos="432"/>
        <p:guide orient="horz" pos="624"/>
        <p:guide orient="horz" pos="4665"/>
        <p:guide orient="horz" pos="4512"/>
        <p:guide orient="horz" pos="1296"/>
        <p:guide orient="horz" pos="3264"/>
        <p:guide orient="horz" pos="1872"/>
        <p:guide orient="horz" pos="2208"/>
        <p:guide pos="3120"/>
        <p:guide pos="336"/>
        <p:guide pos="6000"/>
        <p:guide pos="3216"/>
        <p:guide pos="2160"/>
        <p:guide pos="2256"/>
        <p:guide pos="4080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1704" y="-72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en-GB" smtClean="0"/>
              <a:pPr/>
              <a:t>18/12/2014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 anchor="b"/>
          <a:lstStyle>
            <a:lvl1pPr algn="r">
              <a:defRPr sz="1300"/>
            </a:lvl1pPr>
          </a:lstStyle>
          <a:p>
            <a:fld id="{3D1D34EA-CEC2-4B14-B703-18C36C66D1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7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en-GB" smtClean="0"/>
              <a:pPr/>
              <a:t>18/12/2014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42950"/>
            <a:ext cx="481806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9" tIns="48304" rIns="96609" bIns="4830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4"/>
            <a:ext cx="5438140" cy="4466987"/>
          </a:xfrm>
          <a:prstGeom prst="rect">
            <a:avLst/>
          </a:prstGeom>
        </p:spPr>
        <p:txBody>
          <a:bodyPr vert="horz" lIns="96609" tIns="48304" rIns="96609" bIns="48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6609" tIns="48304" rIns="96609" bIns="48304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9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9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0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9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2.jpeg"/><Relationship Id="rId4" Type="http://schemas.openxmlformats.org/officeDocument/2006/relationships/tags" Target="../tags/tag18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image" Target="../media/image2.jpeg"/><Relationship Id="rId5" Type="http://schemas.openxmlformats.org/officeDocument/2006/relationships/tags" Target="../tags/tag3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image" Target="../media/image2.jpeg"/><Relationship Id="rId5" Type="http://schemas.openxmlformats.org/officeDocument/2006/relationships/tags" Target="../tags/tag4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image" Target="../media/image2.jpeg"/><Relationship Id="rId5" Type="http://schemas.openxmlformats.org/officeDocument/2006/relationships/tags" Target="../tags/tag5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599" y="1905000"/>
            <a:ext cx="7696201" cy="5148400"/>
          </a:xfrm>
          <a:prstGeom prst="rect">
            <a:avLst/>
          </a:prstGeom>
        </p:spPr>
      </p:pic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838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Presentation Title (Click to add)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1752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(move higher if title is only one line)</a:t>
            </a:r>
          </a:p>
        </p:txBody>
      </p:sp>
      <p:sp>
        <p:nvSpPr>
          <p:cNvPr id="25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en-GB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4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rgbClr val="7CBE3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27304" y="3657600"/>
            <a:ext cx="12252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000" i="1" dirty="0" smtClean="0">
                <a:latin typeface="Georgia" pitchFamily="18" charset="0"/>
                <a:cs typeface="Arial" pitchFamily="34" charset="0"/>
              </a:rPr>
              <a:t>Strictly Private and Confidential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2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18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3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9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5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3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0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Frame Line"/>
          <p:cNvCxnSpPr/>
          <p:nvPr userDrawn="1"/>
        </p:nvCxnSpPr>
        <p:spPr>
          <a:xfrm flipV="1">
            <a:off x="381000" y="6096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sp>
        <p:nvSpPr>
          <p:cNvPr id="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sp>
        <p:nvSpPr>
          <p:cNvPr id="8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add Section Divider Title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dirty="0" smtClean="0"/>
              <a:t>Slide Tags</a:t>
            </a:r>
            <a:endParaRPr lang="en-GB" dirty="0"/>
          </a:p>
        </p:txBody>
      </p:sp>
      <p:sp>
        <p:nvSpPr>
          <p:cNvPr id="14" name="PwC Text"/>
          <p:cNvSpPr txBox="1"/>
          <p:nvPr userDrawn="1">
            <p:custDataLst>
              <p:tags r:id="rId3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Section Divider style</a:t>
            </a:r>
          </a:p>
        </p:txBody>
      </p:sp>
      <p:sp>
        <p:nvSpPr>
          <p:cNvPr id="1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0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Appendix Divider style</a:t>
            </a:r>
          </a:p>
        </p:txBody>
      </p:sp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add Appendix Divider Title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dirty="0" smtClean="0"/>
              <a:t>Slide Tags</a:t>
            </a:r>
            <a:endParaRPr lang="en-GB" dirty="0"/>
          </a:p>
        </p:txBody>
      </p: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5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smtClean="0"/>
              <a:t>Closing statement here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Section Divider Title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dirty="0" smtClean="0"/>
              <a:t>Slide Tags</a:t>
            </a:r>
            <a:endParaRPr lang="en-GB" dirty="0"/>
          </a:p>
        </p:txBody>
      </p:sp>
      <p:sp>
        <p:nvSpPr>
          <p:cNvPr id="13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4" name="PwC Text"/>
          <p:cNvSpPr txBox="1"/>
          <p:nvPr userDrawn="1">
            <p:custDataLst>
              <p:tags r:id="rId4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9" name="Big Number"/>
          <p:cNvSpPr txBox="1"/>
          <p:nvPr userDrawn="1">
            <p:custDataLst>
              <p:tags r:id="rId5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1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 smtClean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7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3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3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37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en-GB" sz="1100" noProof="0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bg>
      <p:bgPr>
        <a:solidFill>
          <a:srgbClr val="7CBE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Section Divider Title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dirty="0" smtClean="0"/>
              <a:t>Slide Tags</a:t>
            </a:r>
            <a:endParaRPr lang="en-GB" dirty="0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solidFill>
                  <a:schemeClr val="bg1"/>
                </a:solidFill>
                <a:latin typeface="+mn-lt"/>
              </a:rPr>
              <a:t>VIDEOCON</a:t>
            </a:r>
          </a:p>
        </p:txBody>
      </p:sp>
      <p:sp>
        <p:nvSpPr>
          <p:cNvPr id="12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>
              <a:solidFill>
                <a:schemeClr val="bg1"/>
              </a:solidFill>
            </a:endParaRPr>
          </a:p>
        </p:txBody>
      </p:sp>
      <p:sp>
        <p:nvSpPr>
          <p:cNvPr id="1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1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0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30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17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0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19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0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19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0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7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5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4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9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2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32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4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17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1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0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0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1870" y="530352"/>
            <a:ext cx="90697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dirty="0" smtClean="0">
                <a:latin typeface="+mn-lt"/>
              </a:rPr>
              <a:t>10/5/2012 D:\Documents and Settings\anupamh270\My Documents\1 Sales\1 Opportunities\0 AirTel\0 Road Show\Roadshow - Presentation 11102012 v0.1.pptx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dirty="0" smtClean="0">
                <a:latin typeface="+mn-lt"/>
              </a:rPr>
              <a:t>VIDEOCON</a:t>
            </a:r>
          </a:p>
        </p:txBody>
      </p:sp>
      <p:sp>
        <p:nvSpPr>
          <p:cNvPr id="20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dirty="0" smtClean="0"/>
          </a:p>
        </p:txBody>
      </p:sp>
      <p:sp>
        <p:nvSpPr>
          <p:cNvPr id="22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0" dirty="0" smtClean="0"/>
          </a:p>
        </p:txBody>
      </p:sp>
      <p:sp>
        <p:nvSpPr>
          <p:cNvPr id="27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dirty="0" smtClean="0">
              <a:latin typeface="+mn-lt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8991600" y="7391400"/>
            <a:ext cx="157094" cy="153888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spAutoFit/>
          </a:bodyPr>
          <a:lstStyle/>
          <a:p>
            <a:pPr algn="r"/>
            <a:fld id="{3B65E225-21B6-4A32-9C5D-1A367BBA3452}" type="slidenum">
              <a:rPr lang="en-GB" sz="10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9" descr="http://www.blog.sagmart.com/wp-content/uploads/2013/10/videocon-diwali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609600" cy="673769"/>
          </a:xfrm>
          <a:prstGeom prst="rect">
            <a:avLst/>
          </a:prstGeom>
          <a:noFill/>
        </p:spPr>
      </p:pic>
      <p:cxnSp>
        <p:nvCxnSpPr>
          <p:cNvPr id="25" name="Frame Line"/>
          <p:cNvCxnSpPr/>
          <p:nvPr userDrawn="1"/>
        </p:nvCxnSpPr>
        <p:spPr>
          <a:xfrm flipV="1">
            <a:off x="381000" y="8382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rgbClr val="7CBE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2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</p:sldLayoutIdLst>
  <p:hf hdr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6934200" cy="914400"/>
          </a:xfrm>
        </p:spPr>
        <p:txBody>
          <a:bodyPr/>
          <a:lstStyle/>
          <a:p>
            <a:r>
              <a:rPr lang="en-US" dirty="0" smtClean="0"/>
              <a:t>VID REF PRM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57400" y="1752600"/>
            <a:ext cx="5943600" cy="457048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VK203PT</a:t>
            </a:r>
            <a:endParaRPr lang="en-IN" sz="1200" b="1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5800" y="58505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VU204PT</a:t>
            </a:r>
            <a:endParaRPr lang="en-IN" sz="12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19586" y="54759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90786" y="5867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90786" y="4191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10200" y="38172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7205"/>
            <a:ext cx="436728" cy="914400"/>
          </a:xfrm>
          <a:prstGeom prst="rect">
            <a:avLst/>
          </a:prstGeom>
          <a:noFill/>
        </p:spPr>
      </p:pic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658" y="5475984"/>
            <a:ext cx="433470" cy="914400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753936" y="4551406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Ivy &amp; Vine Series</a:t>
            </a:r>
            <a:endParaRPr lang="en-IN" sz="12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79832" y="4492825"/>
            <a:ext cx="1240368" cy="738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Consume &amp; Close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5200" y="3729337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Leaf – red &amp; grey</a:t>
            </a:r>
            <a:endParaRPr lang="en-IN" sz="12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7600" y="5943600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 Series</a:t>
            </a:r>
            <a:endParaRPr lang="en-IN" sz="12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51236" y="3869272"/>
            <a:ext cx="1974384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Continue-March</a:t>
            </a:r>
            <a:endParaRPr lang="en-IN" sz="1400" b="1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12832" y="2334164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Diamond Handle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960032" y="32282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VK203P</a:t>
            </a:r>
            <a:endParaRPr lang="en-IN" sz="1600" b="1" dirty="0">
              <a:latin typeface="+mj-lt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442728" y="2403159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83255"/>
            <a:ext cx="434975" cy="914400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3753936" y="2964362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&amp; Vine Series</a:t>
            </a:r>
            <a:endParaRPr lang="en-IN" sz="1200" b="1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82464" y="2860359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36432" y="2098359"/>
            <a:ext cx="15451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51236" y="2236857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Continue-April</a:t>
            </a:r>
            <a:endParaRPr lang="en-IN" sz="1400" b="1" dirty="0">
              <a:latin typeface="+mj-lt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461740" y="2805952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&quot;No&quot; Symbol 49"/>
          <p:cNvSpPr/>
          <p:nvPr/>
        </p:nvSpPr>
        <p:spPr>
          <a:xfrm>
            <a:off x="3980794" y="2654819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593164" y="4534008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17020" y="5953899"/>
            <a:ext cx="1974384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Continue-March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22932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VI204PT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VI205LTC</a:t>
            </a:r>
            <a:endParaRPr lang="en-IN" sz="1200" b="1" dirty="0"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5800" y="58505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VI205LSC</a:t>
            </a:r>
            <a:endParaRPr lang="en-IN" sz="12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19586" y="54759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90786" y="5867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1712" y="2133600"/>
            <a:ext cx="416688" cy="914400"/>
          </a:xfrm>
          <a:prstGeom prst="rect">
            <a:avLst/>
          </a:prstGeom>
          <a:noFill/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1712" y="3810000"/>
            <a:ext cx="422031" cy="9144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5410200" y="37995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0788" y="5475984"/>
            <a:ext cx="402955" cy="9144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407832" y="2847203"/>
            <a:ext cx="1621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Camellia Series</a:t>
            </a:r>
            <a:endParaRPr lang="en-IN" sz="12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6047603"/>
            <a:ext cx="1621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Camellia Series</a:t>
            </a:r>
            <a:endParaRPr lang="en-IN" sz="12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60232" y="4371203"/>
            <a:ext cx="1621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New VCM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27432" y="5943600"/>
            <a:ext cx="1621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Consume &amp; Close</a:t>
            </a:r>
            <a:endParaRPr lang="en-IN" sz="12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56032" y="41910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IN" sz="1400" b="1" dirty="0" smtClean="0">
                <a:latin typeface="+mj-lt"/>
              </a:rPr>
              <a:t>TBD</a:t>
            </a:r>
            <a:endParaRPr lang="en-IN" sz="14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19571" y="254878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2133600"/>
            <a:ext cx="2351628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6/7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Uniglass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 &amp; Table top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VZ206SSC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VZ205USC</a:t>
            </a:r>
            <a:endParaRPr lang="en-IN" sz="1200" b="1" dirty="0"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5800" y="58505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VZ205LTC</a:t>
            </a:r>
            <a:endParaRPr lang="en-IN" sz="12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19586" y="54759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90786" y="5867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10200" y="37995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Uniglass 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836" y="2057400"/>
            <a:ext cx="405764" cy="109830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50043"/>
            <a:ext cx="473825" cy="107836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429753"/>
            <a:ext cx="514517" cy="104724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81400" y="2743200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</a:t>
            </a:r>
            <a:endParaRPr lang="en-IN" sz="12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2799" y="4371203"/>
            <a:ext cx="18287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Leaf/Lily Art</a:t>
            </a:r>
            <a:endParaRPr lang="en-IN" sz="12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81400" y="6047603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Rose Red / Rose Grey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82973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82908" y="417412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8955" y="5881301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22932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VZ205PTC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VZ205PT</a:t>
            </a:r>
            <a:endParaRPr lang="en-IN" sz="1200" b="1" dirty="0"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5800" y="58505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17018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VZ226SSC</a:t>
            </a:r>
            <a:endParaRPr lang="en-IN" sz="12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19586" y="54759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6/7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Table top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90786" y="5867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10200" y="3799584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 rotWithShape="1">
          <a:blip r:embed="rId2" cstate="print"/>
          <a:srcRect l="6653" t="2899" r="6861" b="13803"/>
          <a:stretch/>
        </p:blipFill>
        <p:spPr bwMode="auto">
          <a:xfrm>
            <a:off x="2057400" y="2133600"/>
            <a:ext cx="49848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 rotWithShape="1">
          <a:blip r:embed="rId2" cstate="print"/>
          <a:srcRect l="6653" t="2899" r="6861" b="13803"/>
          <a:stretch/>
        </p:blipFill>
        <p:spPr bwMode="auto">
          <a:xfrm>
            <a:off x="2057400" y="3752850"/>
            <a:ext cx="49848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20" y="5406494"/>
            <a:ext cx="405764" cy="109830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601536" y="4415137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60232" y="2814937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81400" y="5971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</a:t>
            </a:r>
            <a:endParaRPr lang="en-IN" sz="1200" b="1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540096" y="4192267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82973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82908" y="417412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8955" y="5881301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5800" y="58505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07632" y="3152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VZ225USC</a:t>
            </a:r>
            <a:endParaRPr lang="en-IN" sz="12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17018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VZ225LTC</a:t>
            </a:r>
            <a:endParaRPr lang="en-IN" sz="12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19586" y="37995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10200" y="2057400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Uniglass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73643"/>
            <a:ext cx="473825" cy="107836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53353"/>
            <a:ext cx="514517" cy="104724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07632" y="63876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VZ225PTC</a:t>
            </a:r>
            <a:endParaRPr lang="en-IN" sz="1600" b="1" dirty="0">
              <a:latin typeface="+mj-lt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540096" y="5867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 noChangeArrowheads="1"/>
          </p:cNvPicPr>
          <p:nvPr/>
        </p:nvPicPr>
        <p:blipFill rotWithShape="1">
          <a:blip r:embed="rId4" cstate="print"/>
          <a:srcRect l="6653" t="2899" r="6861" b="13803"/>
          <a:stretch/>
        </p:blipFill>
        <p:spPr bwMode="auto">
          <a:xfrm>
            <a:off x="2057400" y="5334000"/>
            <a:ext cx="49848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2" name="Straight Arrow Connector 61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581400" y="2743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76601" y="2847203"/>
            <a:ext cx="18287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Leaf/Lily Art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4343400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Rose Red / Rose Grey</a:t>
            </a:r>
            <a:endParaRPr lang="en-IN" sz="12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60232" y="5943600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82973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82908" y="417412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78955" y="5881301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VC223LTC</a:t>
            </a:r>
            <a:endParaRPr lang="en-IN" sz="1200" b="1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5800" y="58505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VC223LSC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37995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99186"/>
            <a:ext cx="507910" cy="1001414"/>
          </a:xfrm>
          <a:prstGeom prst="rect">
            <a:avLst/>
          </a:prstGeom>
          <a:noFill/>
        </p:spPr>
      </p:pic>
      <p:pic>
        <p:nvPicPr>
          <p:cNvPr id="49" name="Picture 48" descr="C:\Users\Administrator\AppData\Local\Microsoft\Windows\Temporary Internet Files\OLK18CD\REFVCL224TBE-FDA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1" r="24973"/>
          <a:stretch/>
        </p:blipFill>
        <p:spPr bwMode="auto">
          <a:xfrm>
            <a:off x="2003684" y="5410200"/>
            <a:ext cx="587116" cy="109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5410200" y="5257800"/>
            <a:ext cx="2209800" cy="156965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79832" y="5788225"/>
            <a:ext cx="1240368" cy="738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Consume &amp; Close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81400" y="44196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01536" y="5943600"/>
            <a:ext cx="1240368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Creeper &amp; Camellia Series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4066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 Series</a:t>
            </a:r>
            <a:endParaRPr lang="en-IN" sz="12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03503" y="4101140"/>
            <a:ext cx="177639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March</a:t>
            </a:r>
            <a:endParaRPr lang="en-IN" sz="1400" b="1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601535" y="585052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&quot;No&quot; Symbol 58"/>
          <p:cNvSpPr/>
          <p:nvPr/>
        </p:nvSpPr>
        <p:spPr>
          <a:xfrm>
            <a:off x="4120589" y="5699391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676414" y="2497724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7632" y="3152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VZ225PT</a:t>
            </a:r>
            <a:endParaRPr lang="en-IN" sz="1200" b="1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0200" y="2123184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65" name="Picture 64"/>
          <p:cNvPicPr>
            <a:picLocks noChangeAspect="1" noChangeArrowheads="1"/>
          </p:cNvPicPr>
          <p:nvPr/>
        </p:nvPicPr>
        <p:blipFill rotWithShape="1">
          <a:blip r:embed="rId4" cstate="print"/>
          <a:srcRect l="6653" t="2899" r="6861" b="13803"/>
          <a:stretch/>
        </p:blipFill>
        <p:spPr bwMode="auto">
          <a:xfrm>
            <a:off x="2057400" y="2076450"/>
            <a:ext cx="49848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TextBox 65"/>
          <p:cNvSpPr txBox="1"/>
          <p:nvPr/>
        </p:nvSpPr>
        <p:spPr>
          <a:xfrm>
            <a:off x="3601536" y="2738737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428483" y="2671224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924221" y="242346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96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6414" y="4199696"/>
            <a:ext cx="75853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225 L</a:t>
            </a:r>
            <a:endParaRPr lang="en-IN" sz="16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10200" y="38934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 type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07632" y="47874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VF233LT</a:t>
            </a:r>
            <a:endParaRPr lang="en-IN" sz="16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6414" y="5774324"/>
            <a:ext cx="75853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225 L</a:t>
            </a:r>
            <a:endParaRPr lang="en-IN" sz="16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07632" y="64286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VF233VT</a:t>
            </a:r>
            <a:endParaRPr lang="en-IN" sz="12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 Type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014" y="3810000"/>
            <a:ext cx="465586" cy="914400"/>
          </a:xfrm>
          <a:prstGeom prst="rect">
            <a:avLst/>
          </a:prstGeom>
          <a:noFill/>
        </p:spPr>
      </p:pic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410200"/>
            <a:ext cx="465586" cy="9144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7979832" y="5788225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5200" y="6123803"/>
            <a:ext cx="1580063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Creeper Series</a:t>
            </a:r>
            <a:endParaRPr lang="en-IN" sz="12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49137" y="4371203"/>
            <a:ext cx="1580063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Creeper Series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51236" y="4155009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81396" y="5987665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&quot;No&quot; Symbol 56"/>
          <p:cNvSpPr/>
          <p:nvPr/>
        </p:nvSpPr>
        <p:spPr>
          <a:xfrm>
            <a:off x="4100450" y="5836532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600214" y="2430105"/>
            <a:ext cx="73128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215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0" y="212381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Bar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31432" y="301785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VA223PT</a:t>
            </a:r>
            <a:endParaRPr lang="en-IN" sz="1600" b="1" dirty="0">
              <a:latin typeface="+mj-lt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463896" y="2497609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72905"/>
            <a:ext cx="432114" cy="914400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3429001" y="2645546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Leaf – red &amp; grey</a:t>
            </a:r>
            <a:endParaRPr lang="en-IN" sz="1200" b="1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78388" y="2392242"/>
            <a:ext cx="176319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March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581400" y="60198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800" y="2501430"/>
            <a:ext cx="76334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245 L</a:t>
            </a:r>
            <a:endParaRPr lang="en-IN" sz="16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17018" y="3231909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VZ256SSC</a:t>
            </a:r>
            <a:endParaRPr lang="en-IN" sz="12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9586" y="2126890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5/6/7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20" y="2057400"/>
            <a:ext cx="405764" cy="109830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76414" y="4275896"/>
            <a:ext cx="76334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245 L</a:t>
            </a:r>
            <a:endParaRPr lang="en-IN" sz="1600" b="1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6414" y="5850524"/>
            <a:ext cx="76334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245 L</a:t>
            </a:r>
            <a:endParaRPr lang="en-IN" sz="16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VZ255STC</a:t>
            </a:r>
            <a:endParaRPr lang="en-IN" sz="12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VZ255LTC</a:t>
            </a:r>
            <a:endParaRPr lang="en-IN" sz="12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9586" y="54759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410200" y="37995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Uniglass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50043"/>
            <a:ext cx="473825" cy="107836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429753"/>
            <a:ext cx="514517" cy="104724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81400" y="2743200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</a:t>
            </a:r>
            <a:endParaRPr lang="en-IN" sz="12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52799" y="4371203"/>
            <a:ext cx="18287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Leaf/Lily Art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81400" y="6047603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Rose Red / Rose Grey</a:t>
            </a:r>
            <a:endParaRPr lang="en-IN" sz="12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82973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82908" y="417412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78955" y="5881301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581400" y="60198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5850524"/>
            <a:ext cx="75212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310 L</a:t>
            </a:r>
            <a:endParaRPr lang="en-IN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VC324LTC</a:t>
            </a:r>
            <a:endParaRPr lang="en-IN" sz="12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410200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Socket Bar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562600"/>
            <a:ext cx="402021" cy="9144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76414" y="2599496"/>
            <a:ext cx="76334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245 L</a:t>
            </a:r>
            <a:endParaRPr lang="en-IN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2133600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VZ255PT</a:t>
            </a:r>
            <a:endParaRPr lang="en-IN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414" y="4174124"/>
            <a:ext cx="75212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310 L</a:t>
            </a:r>
            <a:endParaRPr lang="en-IN" sz="16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VC324PT</a:t>
            </a:r>
            <a:endParaRPr lang="en-IN" sz="12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37995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Socket Bar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29" name="Picture 28"/>
          <p:cNvPicPr>
            <a:picLocks noChangeAspect="1" noChangeArrowheads="1"/>
          </p:cNvPicPr>
          <p:nvPr/>
        </p:nvPicPr>
        <p:blipFill rotWithShape="1">
          <a:blip r:embed="rId3" cstate="print"/>
          <a:srcRect l="6653" t="2899" r="6861" b="13803"/>
          <a:stretch/>
        </p:blipFill>
        <p:spPr bwMode="auto">
          <a:xfrm>
            <a:off x="2057400" y="2133600"/>
            <a:ext cx="49848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3601536" y="2738737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4415137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Maroon Ivy</a:t>
            </a:r>
            <a:endParaRPr lang="en-IN" sz="12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40096" y="6167737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Camellia Series</a:t>
            </a:r>
            <a:endParaRPr lang="en-IN" sz="12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27432" y="5943600"/>
            <a:ext cx="1621368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Consume &amp; Change over to new finish</a:t>
            </a:r>
            <a:endParaRPr lang="en-IN" sz="1200" b="1" dirty="0">
              <a:latin typeface="+mj-lt"/>
            </a:endParaRPr>
          </a:p>
        </p:txBody>
      </p:sp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990" y="3870265"/>
            <a:ext cx="402021" cy="9144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782973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82908" y="417412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FF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581400" y="60198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5850524"/>
            <a:ext cx="75853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235 L</a:t>
            </a:r>
            <a:endParaRPr lang="en-IN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0814" y="6504803"/>
            <a:ext cx="1533386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VP241P/VP242L</a:t>
            </a:r>
            <a:endParaRPr lang="en-IN" sz="12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410200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1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22932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1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VP201P</a:t>
            </a:r>
            <a:endParaRPr lang="en-IN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VP202L</a:t>
            </a:r>
            <a:endParaRPr lang="en-IN" sz="12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3799584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349" y="2066544"/>
            <a:ext cx="544251" cy="1133856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8077200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56032" y="41148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56032" y="57912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05200" y="28194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Series</a:t>
            </a:r>
            <a:endParaRPr lang="en-IN" sz="12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40096" y="43434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Stainless Steel</a:t>
            </a:r>
            <a:endParaRPr lang="en-IN" sz="12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1400" y="6172200"/>
            <a:ext cx="1434072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Series/ Stainless Steel</a:t>
            </a:r>
            <a:endParaRPr lang="en-IN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11674"/>
              </p:ext>
            </p:extLst>
          </p:nvPr>
        </p:nvGraphicFramePr>
        <p:xfrm>
          <a:off x="1600200" y="2209800"/>
          <a:ext cx="6476998" cy="4421166"/>
        </p:xfrm>
        <a:graphic>
          <a:graphicData uri="http://schemas.openxmlformats.org/drawingml/2006/table">
            <a:tbl>
              <a:tblPr/>
              <a:tblGrid>
                <a:gridCol w="990447"/>
                <a:gridCol w="834060"/>
                <a:gridCol w="1316251"/>
                <a:gridCol w="834060"/>
                <a:gridCol w="834060"/>
                <a:gridCol w="834060"/>
                <a:gridCol w="834060"/>
              </a:tblGrid>
              <a:tr h="2005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Calibri" panose="020F0502020204030204" pitchFamily="34" charset="0"/>
                        </a:rPr>
                        <a:t>Star Rating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Calibri" panose="020F0502020204030204" pitchFamily="34" charset="0"/>
                        </a:rPr>
                        <a:t>Total SKUs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3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1(No star rating)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1(No star rating)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170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215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225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245Ltr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310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235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245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280 Ltr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397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74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FF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6414" y="2599496"/>
            <a:ext cx="78418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240 L</a:t>
            </a:r>
            <a:endParaRPr lang="en-IN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22932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High Gloss Panel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VP252S</a:t>
            </a:r>
            <a:endParaRPr lang="en-IN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414" y="4174124"/>
            <a:ext cx="78418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240 L</a:t>
            </a:r>
            <a:endParaRPr lang="en-IN" sz="16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VP252L</a:t>
            </a:r>
            <a:endParaRPr lang="en-IN" sz="1200" b="1" dirty="0">
              <a:latin typeface="+mj-lt"/>
            </a:endParaRPr>
          </a:p>
        </p:txBody>
      </p:sp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1675" y="2190750"/>
            <a:ext cx="542925" cy="933450"/>
          </a:xfrm>
          <a:prstGeom prst="rect">
            <a:avLst/>
          </a:prstGeom>
          <a:noFill/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5975" y="3886200"/>
            <a:ext cx="352425" cy="89535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410200" y="38934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High Gloss Panel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77200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56032" y="41148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40096" y="43434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Stainless Steel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47528" y="27432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Wooden</a:t>
            </a:r>
            <a:endParaRPr lang="en-IN" sz="1200" b="1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81400" y="6019800"/>
            <a:ext cx="12605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85800" y="5850524"/>
            <a:ext cx="78418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240 L</a:t>
            </a:r>
            <a:endParaRPr lang="en-IN" sz="16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1" y="6504803"/>
            <a:ext cx="1524000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VAL251/VAL252</a:t>
            </a:r>
            <a:endParaRPr lang="en-IN" sz="12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10200" y="5410200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1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370947"/>
            <a:ext cx="453837" cy="1133856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7959005" y="5864425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63896" y="6172200"/>
            <a:ext cx="16415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Pink Cloudy/</a:t>
            </a:r>
          </a:p>
          <a:p>
            <a:r>
              <a:rPr lang="en-US" sz="1200" b="1" dirty="0" smtClean="0">
                <a:latin typeface="+mj-lt"/>
              </a:rPr>
              <a:t>Burgundy Cloudy</a:t>
            </a:r>
            <a:endParaRPr lang="en-IN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FF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077200" y="2514600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08432" y="4188025"/>
            <a:ext cx="859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TBD</a:t>
            </a:r>
            <a:endParaRPr lang="en-IN" sz="1400" b="1" dirty="0">
              <a:latin typeface="+mj-lt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581400" y="2819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5800" y="2650124"/>
            <a:ext cx="76334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245 L</a:t>
            </a:r>
            <a:endParaRPr lang="en-IN" sz="16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01994" y="3200400"/>
            <a:ext cx="1023033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VP251P</a:t>
            </a:r>
            <a:endParaRPr lang="en-IN" sz="12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2209800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1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56" name="Picture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2213309"/>
            <a:ext cx="438150" cy="910891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3671328" y="2923403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Series</a:t>
            </a:r>
            <a:endParaRPr lang="en-IN" sz="1200" b="1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540096" y="4343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581400" y="59436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6414" y="4275896"/>
            <a:ext cx="77456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250 L</a:t>
            </a:r>
            <a:endParaRPr lang="en-IN" sz="16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39696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76400" y="4863644"/>
            <a:ext cx="1524000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VZ264/VZ265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5850524"/>
            <a:ext cx="764949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270 L</a:t>
            </a:r>
            <a:endParaRPr lang="en-IN" sz="1600" b="1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76400" y="6504803"/>
            <a:ext cx="1371600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VZ294/VZ295</a:t>
            </a:r>
            <a:endParaRPr lang="en-IN" sz="1200" b="1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0200" y="55698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29600" y="5864425"/>
            <a:ext cx="859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TBD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FF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40096" y="5908359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6414" y="5840855"/>
            <a:ext cx="77937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320 L</a:t>
            </a:r>
            <a:endParaRPr lang="en-IN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5534564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4/5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6428603"/>
            <a:ext cx="1524000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VZ344/VZ345</a:t>
            </a:r>
            <a:endParaRPr lang="en-IN" sz="16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08432" y="5791200"/>
            <a:ext cx="859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TBD</a:t>
            </a:r>
            <a:endParaRPr lang="en-IN" sz="14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01000" y="418802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01000" y="258782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814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6414" y="2599496"/>
            <a:ext cx="79059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280 L</a:t>
            </a:r>
            <a:endParaRPr lang="en-IN" sz="16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22932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High Gloss Panel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VP292L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6414" y="4174124"/>
            <a:ext cx="79059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280 L</a:t>
            </a:r>
            <a:endParaRPr lang="en-IN" sz="1600" b="1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VP292LT</a:t>
            </a:r>
            <a:endParaRPr lang="en-IN" sz="1200" b="1" dirty="0">
              <a:latin typeface="+mj-lt"/>
            </a:endParaRPr>
          </a:p>
        </p:txBody>
      </p:sp>
      <p:pic>
        <p:nvPicPr>
          <p:cNvPr id="59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1675" y="2190750"/>
            <a:ext cx="542925" cy="933450"/>
          </a:xfrm>
          <a:prstGeom prst="rect">
            <a:avLst/>
          </a:prstGeom>
          <a:noFill/>
        </p:spPr>
      </p:pic>
      <p:pic>
        <p:nvPicPr>
          <p:cNvPr id="60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5975" y="3886200"/>
            <a:ext cx="352425" cy="895350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5410200" y="38934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High Gloss Panel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40096" y="43434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Stainless Steel</a:t>
            </a:r>
            <a:endParaRPr lang="en-IN" sz="12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47528" y="2743200"/>
            <a:ext cx="1434072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Wooden</a:t>
            </a:r>
            <a:endParaRPr lang="en-IN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SBS Refrigerator Lineup</a:t>
            </a:r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7" name="Picture 2" descr="http://www.dwe.co.kr/upload/product_eng/17/FRS-T20FA_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423" y="2157394"/>
            <a:ext cx="583432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3"/>
          <p:cNvGrpSpPr>
            <a:grpSpLocks/>
          </p:cNvGrpSpPr>
          <p:nvPr/>
        </p:nvGrpSpPr>
        <p:grpSpPr bwMode="auto">
          <a:xfrm>
            <a:off x="1819492" y="3752786"/>
            <a:ext cx="584702" cy="1138373"/>
            <a:chOff x="116056" y="990600"/>
            <a:chExt cx="2779543" cy="5585136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56" y="990600"/>
              <a:ext cx="2779543" cy="53828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0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248" y="6338669"/>
              <a:ext cx="1600200" cy="237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45" y="6338668"/>
              <a:ext cx="806768" cy="226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051035"/>
              <a:ext cx="549166" cy="285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3" name="그림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549" y="5475248"/>
            <a:ext cx="632588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715304" y="5854726"/>
            <a:ext cx="78899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604 L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304" y="2613367"/>
            <a:ext cx="75372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637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5304" y="4187995"/>
            <a:ext cx="752125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618 L</a:t>
            </a:r>
            <a:endParaRPr lang="en-IN" sz="16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34000" y="229059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 </a:t>
            </a:r>
            <a:r>
              <a:rPr lang="en-US" sz="1600" b="0" dirty="0"/>
              <a:t>PCM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</a:t>
            </a:r>
            <a:r>
              <a:rPr lang="en-US" sz="1600" b="0" dirty="0" smtClean="0"/>
              <a:t>Wine Rack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Minibar</a:t>
            </a:r>
            <a:endParaRPr lang="en-US" sz="1600" b="0" dirty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I&amp;W Dispenser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62754" y="3834248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TG </a:t>
            </a:r>
            <a:r>
              <a:rPr lang="en-US" sz="1600" b="0" dirty="0"/>
              <a:t>Shelve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Minibar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Wine rack</a:t>
            </a:r>
            <a:endParaRPr lang="en-US" sz="1600" b="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387696" y="4290099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05200" y="5958851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87696" y="2743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080986" y="5760638"/>
            <a:ext cx="1063014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02387" y="4168086"/>
            <a:ext cx="1063014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39315" y="2647955"/>
            <a:ext cx="1063014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</a:t>
            </a:r>
            <a:endParaRPr lang="en-IN" sz="14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43454" y="5177554"/>
            <a:ext cx="2209800" cy="181588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 </a:t>
            </a:r>
            <a:r>
              <a:rPr lang="en-US" sz="1600" b="0" dirty="0"/>
              <a:t>SS </a:t>
            </a:r>
            <a:r>
              <a:rPr lang="en-US" sz="1600" b="0" dirty="0" smtClean="0"/>
              <a:t>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Magic cool zone</a:t>
            </a:r>
            <a:endParaRPr lang="en-US" sz="1600" b="0" dirty="0"/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I&amp;W TTD w/o Plumbing 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 ( internal tank)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/>
              <a:t>  Home Bar</a:t>
            </a:r>
          </a:p>
          <a:p>
            <a:pPr>
              <a:buFont typeface="Arial" pitchFamily="34" charset="0"/>
              <a:buChar char="•"/>
            </a:pPr>
            <a:endParaRPr lang="en-US" sz="1600" b="0" dirty="0"/>
          </a:p>
        </p:txBody>
      </p:sp>
      <p:sp>
        <p:nvSpPr>
          <p:cNvPr id="56" name="TextBox 55"/>
          <p:cNvSpPr txBox="1"/>
          <p:nvPr/>
        </p:nvSpPr>
        <p:spPr>
          <a:xfrm>
            <a:off x="1574802" y="6567101"/>
            <a:ext cx="1524000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>
                <a:latin typeface="+mj-lt"/>
              </a:rPr>
              <a:t>VPP60ZPS-FSC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4299" y="3237130"/>
            <a:ext cx="1494366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>
                <a:latin typeface="+mj-lt"/>
              </a:rPr>
              <a:t>VPS65ZLM-FSC</a:t>
            </a:r>
            <a:endParaRPr lang="en-IN" sz="1600" b="1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60908" y="4941437"/>
            <a:ext cx="1545623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>
                <a:latin typeface="+mj-lt"/>
              </a:rPr>
              <a:t>VPL60ZPS-FSC</a:t>
            </a:r>
            <a:endParaRPr lang="en-IN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853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6414" y="5926724"/>
            <a:ext cx="66235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80 L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2599496"/>
            <a:ext cx="62548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47 L</a:t>
            </a:r>
            <a:endParaRPr lang="en-IN" sz="1600" b="1" dirty="0"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6162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0200" y="2330448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No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VC060P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414" y="4343400"/>
            <a:ext cx="662357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80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8800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VC090P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07632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VC092L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No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GPPS Accessories</a:t>
            </a:r>
            <a:endParaRPr lang="en-IN" sz="1600" b="0" dirty="0"/>
          </a:p>
        </p:txBody>
      </p: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56583"/>
            <a:ext cx="567562" cy="885825"/>
          </a:xfrm>
          <a:prstGeom prst="rect">
            <a:avLst/>
          </a:prstGeom>
          <a:noFill/>
        </p:spPr>
      </p:pic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336" y="3886199"/>
            <a:ext cx="482426" cy="80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5410200" y="3810000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No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81400" y="4343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81400" y="6019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9005" y="2580745"/>
            <a:ext cx="124036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latin typeface="+mj-lt"/>
              </a:rPr>
              <a:t>Investment  Required</a:t>
            </a:r>
            <a:endParaRPr lang="en-IN" sz="18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24800" y="4114800"/>
            <a:ext cx="124036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latin typeface="+mj-lt"/>
              </a:rPr>
              <a:t>Investment  Required</a:t>
            </a:r>
            <a:endParaRPr lang="en-IN" sz="1800" dirty="0">
              <a:latin typeface="+mj-lt"/>
            </a:endParaRPr>
          </a:p>
        </p:txBody>
      </p:sp>
      <p:pic>
        <p:nvPicPr>
          <p:cNvPr id="73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562600"/>
            <a:ext cx="532151" cy="914400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7979832" y="5725182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1399" y="6200003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Hairline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7601" y="4447403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Hairline</a:t>
            </a:r>
            <a:endParaRPr lang="en-IN" sz="1200" b="1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7600" y="2743200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Hairline</a:t>
            </a:r>
            <a:endParaRPr lang="en-IN" sz="1200" b="1" dirty="0">
              <a:latin typeface="+mj-lt"/>
            </a:endParaRPr>
          </a:p>
        </p:txBody>
      </p:sp>
      <p:sp>
        <p:nvSpPr>
          <p:cNvPr id="54" name="&quot;No&quot; Symbol 53"/>
          <p:cNvSpPr/>
          <p:nvPr/>
        </p:nvSpPr>
        <p:spPr>
          <a:xfrm>
            <a:off x="4100454" y="5868667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6414" y="5926724"/>
            <a:ext cx="74731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150 L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2599496"/>
            <a:ext cx="74731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150 L</a:t>
            </a:r>
            <a:endParaRPr lang="en-IN" sz="1600" b="1" dirty="0"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6162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0200" y="2330448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Painted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VA163B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414" y="4343400"/>
            <a:ext cx="74731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150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8800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VA163P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07632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VA162P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2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GPPS Accessories</a:t>
            </a:r>
            <a:endParaRPr lang="en-IN" sz="1600" b="0" dirty="0"/>
          </a:p>
        </p:txBody>
      </p:sp>
      <p:sp>
        <p:nvSpPr>
          <p:cNvPr id="58" name="TextBox 57"/>
          <p:cNvSpPr txBox="1"/>
          <p:nvPr/>
        </p:nvSpPr>
        <p:spPr>
          <a:xfrm>
            <a:off x="5410200" y="3810000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81400" y="4343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79832" y="5725182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761" y="2189563"/>
            <a:ext cx="505839" cy="914400"/>
          </a:xfrm>
          <a:prstGeom prst="rect">
            <a:avLst/>
          </a:prstGeom>
          <a:noFill/>
        </p:spPr>
      </p:pic>
      <p:pic>
        <p:nvPicPr>
          <p:cNvPr id="51" name="Picture 50" descr="Captu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728" y="3886199"/>
            <a:ext cx="470872" cy="86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 descr="Captu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590496"/>
            <a:ext cx="516758" cy="85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3581399" y="6200003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Matt Silver</a:t>
            </a:r>
            <a:endParaRPr lang="en-IN" sz="12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81400" y="2847203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Red/ Silky Grey</a:t>
            </a:r>
            <a:endParaRPr lang="en-IN" sz="12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1400" y="4447403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Silver Hairline</a:t>
            </a:r>
            <a:endParaRPr lang="en-IN" sz="12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11963" y="2513112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811963" y="4235677"/>
            <a:ext cx="162136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</a:t>
            </a:r>
            <a:r>
              <a:rPr lang="en-US" sz="1400" b="1" dirty="0"/>
              <a:t>- Jan</a:t>
            </a:r>
          </a:p>
          <a:p>
            <a:endParaRPr lang="en-IN" sz="1400" b="1" dirty="0">
              <a:latin typeface="+mj-lt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581400" y="6019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&quot;No&quot; Symbol 58"/>
          <p:cNvSpPr/>
          <p:nvPr/>
        </p:nvSpPr>
        <p:spPr>
          <a:xfrm>
            <a:off x="4100454" y="5868667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6414" y="5926724"/>
            <a:ext cx="73769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170 L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2599496"/>
            <a:ext cx="73769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170 L</a:t>
            </a:r>
            <a:endParaRPr lang="en-IN" sz="1600" b="1" dirty="0"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6162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0200" y="2181763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Powder Coated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VA183E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414" y="4343400"/>
            <a:ext cx="73769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170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8800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VA183PT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07632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VR184T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Eye Handle</a:t>
            </a:r>
            <a:endParaRPr lang="en-IN" sz="1600" b="0" dirty="0" smtClean="0"/>
          </a:p>
          <a:p>
            <a:pPr>
              <a:buFont typeface="Arial" pitchFamily="34" charset="0"/>
              <a:buChar char="•"/>
            </a:pPr>
            <a:r>
              <a:rPr lang="en-IN" sz="1600" b="0" dirty="0" smtClean="0"/>
              <a:t>Toughened glass</a:t>
            </a:r>
            <a:endParaRPr lang="en-US" sz="1600" b="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5410200" y="3810000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Recessed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81400" y="4343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215" y="2209800"/>
            <a:ext cx="473185" cy="914400"/>
          </a:xfrm>
          <a:prstGeom prst="rect">
            <a:avLst/>
          </a:prstGeom>
          <a:noFill/>
        </p:spPr>
      </p:pic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232" y="3810000"/>
            <a:ext cx="403168" cy="923926"/>
          </a:xfrm>
          <a:prstGeom prst="rect">
            <a:avLst/>
          </a:prstGeom>
          <a:noFill/>
        </p:spPr>
      </p:pic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5232" y="5399784"/>
            <a:ext cx="468629" cy="1093467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7979832" y="5725182"/>
            <a:ext cx="1240368" cy="738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Consume &amp; Close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84032" y="6019800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&amp; Vine Series</a:t>
            </a:r>
            <a:endParaRPr lang="en-IN" sz="1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2847203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Red/ Silky Grey</a:t>
            </a:r>
            <a:endParaRPr lang="en-IN" sz="1200" b="1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5200" y="4419600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Leaf – red &amp; grey</a:t>
            </a:r>
            <a:endParaRPr lang="en-IN" sz="1200" b="1" dirty="0">
              <a:latin typeface="+mj-lt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581400" y="59436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11963" y="2513112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799928" y="4214914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6414" y="5926724"/>
            <a:ext cx="72166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172 L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2599496"/>
            <a:ext cx="73769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170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2181763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Solid PCM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Eye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GPPS Accessories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VR184E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414" y="4343400"/>
            <a:ext cx="721668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172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8800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VE183E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07632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VE184ET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569805"/>
            <a:ext cx="220980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 type Handle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3810000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Powder coated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 type Handle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81400" y="4343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79832" y="5725182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04196"/>
            <a:ext cx="447674" cy="9906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979832" y="2514600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2989" y="3886200"/>
            <a:ext cx="425885" cy="914400"/>
          </a:xfrm>
          <a:prstGeom prst="rect">
            <a:avLst/>
          </a:prstGeom>
          <a:noFill/>
        </p:spPr>
      </p:pic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2989" y="5507623"/>
            <a:ext cx="394372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3352800" y="2819400"/>
            <a:ext cx="17177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 / Silky Grey</a:t>
            </a:r>
            <a:endParaRPr lang="en-IN" sz="12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01536" y="6019800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Vine Series</a:t>
            </a:r>
            <a:endParaRPr lang="en-IN" sz="12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9000" y="4419600"/>
            <a:ext cx="17177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 / Silky Grey</a:t>
            </a:r>
            <a:endParaRPr lang="en-IN" sz="1200" b="1" dirty="0">
              <a:latin typeface="+mj-lt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436045" y="2736948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&quot;No&quot; Symbol 63"/>
          <p:cNvSpPr/>
          <p:nvPr/>
        </p:nvSpPr>
        <p:spPr>
          <a:xfrm>
            <a:off x="3955099" y="2585815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551973" y="5897432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&quot;No&quot; Symbol 65"/>
          <p:cNvSpPr/>
          <p:nvPr/>
        </p:nvSpPr>
        <p:spPr>
          <a:xfrm>
            <a:off x="4071027" y="5746299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7770746" y="421194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6414" y="59267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601536" y="24384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0200" y="2181763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HIPS Accessories</a:t>
            </a:r>
            <a:endParaRPr lang="en-IN" sz="16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VA203P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414" y="4343400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8800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VA203PT</a:t>
            </a:r>
            <a:endParaRPr lang="en-IN" sz="1200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07632" y="65810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VA204LTC</a:t>
            </a:r>
            <a:endParaRPr lang="en-IN" sz="12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399784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4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Bar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  <a:endParaRPr lang="en-IN" sz="1600" b="0" dirty="0"/>
          </a:p>
        </p:txBody>
      </p:sp>
      <p:sp>
        <p:nvSpPr>
          <p:cNvPr id="58" name="TextBox 57"/>
          <p:cNvSpPr txBox="1"/>
          <p:nvPr/>
        </p:nvSpPr>
        <p:spPr>
          <a:xfrm>
            <a:off x="5410200" y="3733800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GPPS Accessories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  <a:endParaRPr lang="en-IN" sz="1600" b="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581400" y="60198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471" y="2044078"/>
            <a:ext cx="534129" cy="1110836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3601536" y="2923403"/>
            <a:ext cx="1240368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&amp; Vine Series</a:t>
            </a:r>
            <a:endParaRPr lang="en-IN" sz="1200" b="1" dirty="0">
              <a:latin typeface="+mj-lt"/>
            </a:endParaRPr>
          </a:p>
        </p:txBody>
      </p:sp>
      <p:pic>
        <p:nvPicPr>
          <p:cNvPr id="57" name="Picture 56" descr="D:\Ravikant\Videocon\Sachin Sir\Product Images &amp; Creatives\REF\VID REF\Signature_VAL225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3876675"/>
            <a:ext cx="50610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/>
          <p:cNvPicPr>
            <a:picLocks noChangeAspect="1" noChangeArrowheads="1"/>
          </p:cNvPicPr>
          <p:nvPr/>
        </p:nvPicPr>
        <p:blipFill>
          <a:blip r:embed="rId4" cstate="print"/>
          <a:srcRect l="16176" t="5694" r="16176"/>
          <a:stretch>
            <a:fillRect/>
          </a:stretch>
        </p:blipFill>
        <p:spPr bwMode="auto">
          <a:xfrm>
            <a:off x="2076450" y="5562600"/>
            <a:ext cx="438150" cy="91439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3484032" y="2085203"/>
            <a:ext cx="15451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Diamond Series</a:t>
            </a:r>
            <a:endParaRPr lang="en-IN" sz="1200" b="1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81400" y="4191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5200" y="4343400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Leaf – red &amp; grey</a:t>
            </a:r>
            <a:endParaRPr lang="en-IN" sz="12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6096000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Series</a:t>
            </a:r>
            <a:endParaRPr lang="en-IN" sz="12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94250" y="4218762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</a:t>
            </a:r>
            <a:r>
              <a:rPr lang="en-IN" sz="1400" b="1" dirty="0" smtClean="0">
                <a:latin typeface="+mj-lt"/>
              </a:rPr>
              <a:t>Jan</a:t>
            </a:r>
            <a:endParaRPr lang="en-US" sz="1400" b="1" dirty="0" smtClean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48600" y="220682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-Jan</a:t>
            </a:r>
            <a:endParaRPr lang="en-IN" sz="1400" b="1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80540" y="5884936"/>
            <a:ext cx="1621368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Continue-March</a:t>
            </a:r>
            <a:endParaRPr lang="en-IN" sz="1400" b="1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79832" y="2816425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643254" y="2861062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&quot;No&quot; Symbol 63"/>
          <p:cNvSpPr/>
          <p:nvPr/>
        </p:nvSpPr>
        <p:spPr>
          <a:xfrm>
            <a:off x="4162308" y="2709929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VA203E</a:t>
            </a:r>
            <a:endParaRPr lang="en-IN" sz="12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3647184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Powder Coated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err="1" smtClean="0"/>
              <a:t>Ikon</a:t>
            </a:r>
            <a:r>
              <a:rPr lang="en-US" sz="1600" b="0" dirty="0" smtClean="0"/>
              <a:t>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GPPS Accessories</a:t>
            </a:r>
            <a:endParaRPr lang="en-IN" sz="1600" b="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429000" y="42672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352800" y="4724400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LOTUS PINK</a:t>
            </a:r>
            <a:endParaRPr lang="en-IN" sz="1200" b="1" dirty="0">
              <a:latin typeface="+mj-lt"/>
            </a:endParaRPr>
          </a:p>
        </p:txBody>
      </p:sp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232" y="3789406"/>
            <a:ext cx="460375" cy="914400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685800" y="58505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79832" y="4569025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9000" y="3729337"/>
            <a:ext cx="17177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 / Silky Grey</a:t>
            </a:r>
            <a:endParaRPr lang="en-IN" sz="12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01536" y="3108069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LOTUS PINK</a:t>
            </a:r>
            <a:endParaRPr lang="en-IN" sz="12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17018" y="3232666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VK203E</a:t>
            </a:r>
            <a:endParaRPr lang="en-IN" sz="1200" b="1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19586" y="2203847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Powder Coated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Diamond Handle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90786" y="2595263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14263"/>
            <a:ext cx="440986" cy="914400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7979832" y="2897088"/>
            <a:ext cx="1240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29000" y="2057400"/>
            <a:ext cx="17177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 / Silky Grey</a:t>
            </a:r>
            <a:endParaRPr lang="en-IN" sz="1200" b="1" dirty="0">
              <a:latin typeface="+mj-lt"/>
            </a:endParaRPr>
          </a:p>
        </p:txBody>
      </p:sp>
      <p:pic>
        <p:nvPicPr>
          <p:cNvPr id="87" name="Picture 8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562600"/>
            <a:ext cx="449229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Box 87"/>
          <p:cNvSpPr txBox="1"/>
          <p:nvPr/>
        </p:nvSpPr>
        <p:spPr>
          <a:xfrm>
            <a:off x="1817018" y="65048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VC203E</a:t>
            </a:r>
            <a:endParaRPr lang="en-IN" sz="1200" b="1" dirty="0"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19586" y="54936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3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Powder Coated Door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Eye Handle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590786" y="60198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29000" y="6096000"/>
            <a:ext cx="1717704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Burgundy Red / Silky Grey</a:t>
            </a:r>
            <a:endParaRPr lang="en-IN" sz="1200" b="1" dirty="0">
              <a:latin typeface="+mj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570804" y="3001049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&quot;No&quot; Symbol 48"/>
          <p:cNvSpPr/>
          <p:nvPr/>
        </p:nvSpPr>
        <p:spPr>
          <a:xfrm>
            <a:off x="4089858" y="2849916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461740" y="4618609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&quot;No&quot; Symbol 50"/>
          <p:cNvSpPr/>
          <p:nvPr/>
        </p:nvSpPr>
        <p:spPr>
          <a:xfrm>
            <a:off x="3980794" y="4467476"/>
            <a:ext cx="269000" cy="283029"/>
          </a:xfrm>
          <a:prstGeom prst="noSmoking">
            <a:avLst/>
          </a:prstGeom>
          <a:solidFill>
            <a:srgbClr val="FF0000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IN" noProof="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7781786" y="2296837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81786" y="395026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11963" y="5942112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 - Jan</a:t>
            </a: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43992" y="1546825"/>
            <a:ext cx="8839204" cy="5387375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1242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599" y="1524000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2400" y="1528268"/>
            <a:ext cx="0" cy="5368633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01994" y="1528268"/>
            <a:ext cx="102303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MODEL</a:t>
            </a:r>
            <a:endParaRPr lang="en-IN" sz="16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1528268"/>
            <a:ext cx="681593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2015</a:t>
            </a:r>
            <a:endParaRPr lang="en-IN" sz="16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5935" y="1528268"/>
            <a:ext cx="138210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smtClean="0">
                <a:latin typeface="+mj-lt"/>
              </a:rPr>
              <a:t>FEATURES</a:t>
            </a:r>
            <a:endParaRPr lang="en-IN" sz="16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9005" y="1528268"/>
            <a:ext cx="1192951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REMARK</a:t>
            </a:r>
            <a:endParaRPr lang="en-IN" sz="16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33400" y="1862552"/>
            <a:ext cx="8839204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1528268"/>
            <a:ext cx="0" cy="5419786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4504" y="1524000"/>
            <a:ext cx="699226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CAP.</a:t>
            </a:r>
            <a:endParaRPr lang="en-IN" sz="1600" b="1" dirty="0">
              <a:latin typeface="+mj-lt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482138" y="1008529"/>
            <a:ext cx="8179724" cy="806824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DC Refrigerator Lineup</a:t>
            </a:r>
            <a:endParaRPr lang="en-IN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543993" y="35814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6414" y="2599496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2133600"/>
            <a:ext cx="2209800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Eye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Cool Booster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632" y="3187244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VC205LSC</a:t>
            </a:r>
            <a:endParaRPr lang="en-IN" sz="16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4682" y="5181600"/>
            <a:ext cx="8839203" cy="0"/>
          </a:xfrm>
          <a:prstGeom prst="line">
            <a:avLst/>
          </a:prstGeom>
          <a:ln w="25400">
            <a:solidFill>
              <a:schemeClr val="accent1"/>
            </a:solidFill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414" y="41741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07632" y="4828403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VC205PT</a:t>
            </a:r>
            <a:endParaRPr lang="en-IN" sz="1200" b="1" dirty="0"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540096" y="2667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5800" y="5850524"/>
            <a:ext cx="756934" cy="33855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190 L</a:t>
            </a:r>
            <a:endParaRPr lang="en-IN" sz="1600" b="1" dirty="0">
              <a:latin typeface="+mj-lt"/>
            </a:endParaRPr>
          </a:p>
        </p:txBody>
      </p:sp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99665"/>
            <a:ext cx="499812" cy="1087579"/>
          </a:xfrm>
          <a:prstGeom prst="rect">
            <a:avLst/>
          </a:prstGeom>
          <a:noFill/>
        </p:spPr>
      </p:pic>
      <p:cxnSp>
        <p:nvCxnSpPr>
          <p:cNvPr id="47" name="Straight Arrow Connector 46"/>
          <p:cNvCxnSpPr/>
          <p:nvPr/>
        </p:nvCxnSpPr>
        <p:spPr>
          <a:xfrm>
            <a:off x="3581400" y="4191000"/>
            <a:ext cx="126050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10200" y="3817205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PCM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Eye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Toughened glass</a:t>
            </a:r>
          </a:p>
        </p:txBody>
      </p:sp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713021"/>
            <a:ext cx="499812" cy="1087579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505200" y="4343400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Dual Tone Leaf – red &amp; grey</a:t>
            </a:r>
            <a:endParaRPr lang="en-IN" sz="12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1400" y="2743200"/>
            <a:ext cx="1600199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Floret Series</a:t>
            </a:r>
            <a:endParaRPr lang="en-IN" sz="1200" b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1742" y="251162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10200" y="5535648"/>
            <a:ext cx="2209800" cy="10772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defRPr sz="1400" b="1">
                <a:latin typeface="+mj-lt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5 Star Rating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VCM Door  Finish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Bar Handle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Base Stand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807632" y="6429687"/>
            <a:ext cx="1240368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VA205LST</a:t>
            </a:r>
            <a:endParaRPr lang="en-IN" sz="1600" b="1" dirty="0">
              <a:latin typeface="+mj-lt"/>
            </a:endParaRPr>
          </a:p>
        </p:txBody>
      </p:sp>
      <p:pic>
        <p:nvPicPr>
          <p:cNvPr id="76" name="Picture 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334000"/>
            <a:ext cx="447674" cy="1015878"/>
          </a:xfrm>
          <a:prstGeom prst="rect">
            <a:avLst/>
          </a:prstGeom>
          <a:noFill/>
        </p:spPr>
      </p:pic>
      <p:sp>
        <p:nvSpPr>
          <p:cNvPr id="78" name="TextBox 77"/>
          <p:cNvSpPr txBox="1"/>
          <p:nvPr/>
        </p:nvSpPr>
        <p:spPr>
          <a:xfrm>
            <a:off x="7979832" y="5754068"/>
            <a:ext cx="1240368" cy="738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Discontinue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Consume &amp; Close</a:t>
            </a:r>
            <a:endParaRPr lang="en-IN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96342" y="6074256"/>
            <a:ext cx="160019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Camellia &amp; Petal series</a:t>
            </a:r>
            <a:endParaRPr lang="en-IN" sz="1200" b="1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389496" y="6004723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750649" y="4201925"/>
            <a:ext cx="1621368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Continue- Jan</a:t>
            </a:r>
            <a:endParaRPr lang="en-IN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SHOWPRESENTATIONDISCLAIMER" val="No"/>
  <p:tag name="TOCPAGETEXT" val="Page"/>
  <p:tag name="DESCRIPTOR" val="Business Unit"/>
  <p:tag name="PRESENTATIONDISCLAIMER" val="No Disclaimer"/>
  <p:tag name="PICTURE" val="[New Brand] Suspension bridge"/>
  <p:tag name="TOCSECTIONTEXT" val="  "/>
  <p:tag name="TOCPAGETEXT}{@TOCPAGELANGUAGETEXT" val="Page"/>
  <p:tag name="GRIDON" val="No"/>
  <p:tag name="SMARTTOCSTYLE" val="Highlights Table of Contents  [new brand]"/>
  <p:tag name="SMARTTOCHYPERLINK" val="NO"/>
  <p:tag name="SHOW DRAFT STAMP" val="YES"/>
  <p:tag name="SHOW DATE FILEPATH" val="NO"/>
  <p:tag name="PRESENTATION THEME COLOR" val="PwC Red"/>
  <p:tag name="HASFRONTIMAGE" val="NO"/>
  <p:tag name="LANGUAGE" val="English (UK)"/>
  <p:tag name="SMARTTOCSLIDENUMBER" val="4"/>
  <p:tag name="TITLE" val="Enabling &quot;One Airtel&quot;"/>
  <p:tag name="SUBTITLE" val="PwC Roadshow for GSI"/>
  <p:tag name="BUSINESSUNITCOVERTEXT" val="www.pwc.com"/>
  <p:tag name="DRAFT STAMP" val="Draft"/>
  <p:tag name="CONFIDENTIALITY STAMP" val="Strictly Private and Confidential"/>
  <p:tag name="REPORT DATE" val="11. October 2012"/>
  <p:tag name="TOCPAGELANGUAGETEXT" val="Page"/>
  <p:tag name="TOCTEXT" val="Agend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heme/theme1.xml><?xml version="1.0" encoding="utf-8"?>
<a:theme xmlns:a="http://schemas.openxmlformats.org/drawingml/2006/main" name="Presentation On-scree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On-screen</Template>
  <TotalTime>22383</TotalTime>
  <Words>1389</Words>
  <Application>Microsoft Office PowerPoint</Application>
  <PresentationFormat>Custom</PresentationFormat>
  <Paragraphs>749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Georgia</vt:lpstr>
      <vt:lpstr>Presentation On-screen</vt:lpstr>
      <vt:lpstr>VID REF PRM</vt:lpstr>
      <vt:lpstr>Summary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Videocon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Videocon Template</dc:title>
  <dc:creator>Raghav Shah</dc:creator>
  <cp:lastModifiedBy>abc</cp:lastModifiedBy>
  <cp:revision>436</cp:revision>
  <dcterms:created xsi:type="dcterms:W3CDTF">2012-09-20T03:30:11Z</dcterms:created>
  <dcterms:modified xsi:type="dcterms:W3CDTF">2014-12-18T05:01:14Z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