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25"/>
  </p:notesMasterIdLst>
  <p:handoutMasterIdLst>
    <p:handoutMasterId r:id="rId26"/>
  </p:handoutMasterIdLst>
  <p:sldIdLst>
    <p:sldId id="782" r:id="rId2"/>
    <p:sldId id="805" r:id="rId3"/>
    <p:sldId id="783" r:id="rId4"/>
    <p:sldId id="784" r:id="rId5"/>
    <p:sldId id="785" r:id="rId6"/>
    <p:sldId id="788" r:id="rId7"/>
    <p:sldId id="786" r:id="rId8"/>
    <p:sldId id="787" r:id="rId9"/>
    <p:sldId id="789" r:id="rId10"/>
    <p:sldId id="790" r:id="rId11"/>
    <p:sldId id="791" r:id="rId12"/>
    <p:sldId id="794" r:id="rId13"/>
    <p:sldId id="795" r:id="rId14"/>
    <p:sldId id="796" r:id="rId15"/>
    <p:sldId id="792" r:id="rId16"/>
    <p:sldId id="793" r:id="rId17"/>
    <p:sldId id="797" r:id="rId18"/>
    <p:sldId id="798" r:id="rId19"/>
    <p:sldId id="799" r:id="rId20"/>
    <p:sldId id="800" r:id="rId21"/>
    <p:sldId id="801" r:id="rId22"/>
    <p:sldId id="802" r:id="rId23"/>
    <p:sldId id="804" r:id="rId24"/>
  </p:sldIdLst>
  <p:sldSz cx="10058400" cy="7772400"/>
  <p:notesSz cx="6797675" cy="9926638"/>
  <p:custDataLst>
    <p:tags r:id="rId27"/>
  </p:custDataLst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">
          <p15:clr>
            <a:srgbClr val="A4A3A4"/>
          </p15:clr>
        </p15:guide>
        <p15:guide id="2" orient="horz" pos="624">
          <p15:clr>
            <a:srgbClr val="A4A3A4"/>
          </p15:clr>
        </p15:guide>
        <p15:guide id="3" orient="horz" pos="4665">
          <p15:clr>
            <a:srgbClr val="A4A3A4"/>
          </p15:clr>
        </p15:guide>
        <p15:guide id="4" orient="horz" pos="4512">
          <p15:clr>
            <a:srgbClr val="A4A3A4"/>
          </p15:clr>
        </p15:guide>
        <p15:guide id="5" orient="horz" pos="1296">
          <p15:clr>
            <a:srgbClr val="A4A3A4"/>
          </p15:clr>
        </p15:guide>
        <p15:guide id="6" orient="horz" pos="3264">
          <p15:clr>
            <a:srgbClr val="A4A3A4"/>
          </p15:clr>
        </p15:guide>
        <p15:guide id="7" orient="horz" pos="1872">
          <p15:clr>
            <a:srgbClr val="A4A3A4"/>
          </p15:clr>
        </p15:guide>
        <p15:guide id="8" orient="horz" pos="2208">
          <p15:clr>
            <a:srgbClr val="A4A3A4"/>
          </p15:clr>
        </p15:guide>
        <p15:guide id="9" pos="3120">
          <p15:clr>
            <a:srgbClr val="A4A3A4"/>
          </p15:clr>
        </p15:guide>
        <p15:guide id="10" pos="336">
          <p15:clr>
            <a:srgbClr val="A4A3A4"/>
          </p15:clr>
        </p15:guide>
        <p15:guide id="11" pos="6000">
          <p15:clr>
            <a:srgbClr val="A4A3A4"/>
          </p15:clr>
        </p15:guide>
        <p15:guide id="12" pos="3216">
          <p15:clr>
            <a:srgbClr val="A4A3A4"/>
          </p15:clr>
        </p15:guide>
        <p15:guide id="13" pos="2160">
          <p15:clr>
            <a:srgbClr val="A4A3A4"/>
          </p15:clr>
        </p15:guide>
        <p15:guide id="14" pos="2256">
          <p15:clr>
            <a:srgbClr val="A4A3A4"/>
          </p15:clr>
        </p15:guide>
        <p15:guide id="15" pos="4080">
          <p15:clr>
            <a:srgbClr val="A4A3A4"/>
          </p15:clr>
        </p15:guide>
        <p15:guide id="16" pos="41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chowdhu814" initials="jgc" lastIdx="1" clrIdx="0"/>
  <p:cmAuthor id="1" name="hemanta172" initials="h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57CD"/>
    <a:srgbClr val="C800C8"/>
    <a:srgbClr val="7CBE34"/>
    <a:srgbClr val="FFCCCC"/>
    <a:srgbClr val="FFC283"/>
    <a:srgbClr val="FF4F4F"/>
    <a:srgbClr val="93D050"/>
    <a:srgbClr val="87CA3E"/>
    <a:srgbClr val="659A2A"/>
    <a:srgbClr val="B2DE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5C30875-5027-47A9-8995-C2BF9F8F2FF4}">
  <a:tblStyle styleId="{D5C30875-5027-47A9-8995-C2BF9F8F2FF4}" styleName="Smart Colour Block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solidFill>
                <a:schemeClr val="lt1"/>
              </a:solidFill>
            </a:ln>
          </a:bottom>
        </a:tcBdr>
      </a:tcStyle>
    </a:band1H>
    <a:band2H>
      <a:tcStyle>
        <a:tcBdr>
          <a:bottom>
            <a:ln w="38100" cmpd="sng">
              <a:solidFill>
                <a:schemeClr val="lt1"/>
              </a:solidFill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solidFill>
            <a:schemeClr val="accent1">
              <a:lumMod val="20000"/>
              <a:lumOff val="80000"/>
            </a:schemeClr>
          </a:solidFill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noFill/>
        </a:fill>
      </a:tcStyle>
    </a:firstRow>
  </a:tblStyle>
  <a:tblStyle styleId="{74ED0A72-4B8E-423B-AE2F-120ADE3C16FB}" styleName="Smart Table Text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1H>
    <a:band2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 b="on">
        <a:fontRef idx="major">
          <a:prstClr val="black"/>
        </a:fontRef>
        <a:schemeClr val="dk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D360D96-D63B-11DF-A243-F2A3DFD72085}" styleName="Smart Table Figures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1H>
    <a:band2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2H>
    <a:firstCol>
      <a:tcTxStyle b="on">
        <a:fontRef idx="min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 b="on">
        <a:fontRef idx="minor">
          <a:prstClr val="black"/>
        </a:fontRef>
        <a:schemeClr val="dk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1BAE4E-8E61-4555-8164-91CCB0C98032}" styleName="Smart Text List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>
              <a:noFill/>
            </a:ln>
          </a:bottom>
        </a:tcBdr>
      </a:tcStyle>
    </a:band1H>
    <a:band2H>
      <a:tcStyle>
        <a:tcBdr>
          <a:bottom>
            <a:ln>
              <a:noFill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>
        <a:fontRef idx="major">
          <a:prstClr val="black"/>
        </a:fontRef>
        <a:schemeClr val="dk1"/>
      </a:tcTxStyle>
      <a:tcStyle>
        <a:tcBdr>
          <a:top>
            <a:ln>
              <a:noFill/>
            </a:ln>
          </a:top>
          <a:bottom>
            <a:ln>
              <a:noFill/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>
              <a:noFill/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D073F8-1565-44D7-B386-08B59EADF2EE}" styleName="Smart Basic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noFill/>
            </a:ln>
          </a:bottom>
        </a:tcBdr>
      </a:tcStyle>
    </a:band1H>
    <a:band2H>
      <a:tcStyle>
        <a:tcBdr>
          <a:bottom>
            <a:ln w="38100" cmpd="sng">
              <a:noFill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noFill/>
            </a:ln>
          </a:bottom>
        </a:tcBdr>
        <a:fill>
          <a:noFill/>
        </a:fill>
      </a:tcStyle>
    </a:firstRow>
  </a:tblStyle>
  <a:tblStyle styleId="{582F6C1B-F5DC-4988-9FA3-4B01CB59C5F3}" styleName="Smart Classic">
    <a:wholeTbl>
      <a:tcTxStyle>
        <a:fontRef idx="major">
          <a:prstClr val="black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</a:tcStyle>
    </a:band2H>
    <a:firstCol>
      <a:tcStyle>
        <a:tcBdr/>
      </a:tcStyle>
    </a:firstCol>
    <a:firstRow>
      <a:tcTxStyle b="on">
        <a:fontRef idx="major">
          <a:prstClr val="black"/>
        </a:fontRef>
        <a:schemeClr val="dk2"/>
      </a:tcTxStyle>
      <a:tcStyle>
        <a:tcBdr/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9666" autoAdjust="0"/>
  </p:normalViewPr>
  <p:slideViewPr>
    <p:cSldViewPr snapToObjects="1">
      <p:cViewPr varScale="1">
        <p:scale>
          <a:sx n="66" d="100"/>
          <a:sy n="66" d="100"/>
        </p:scale>
        <p:origin x="1296" y="66"/>
      </p:cViewPr>
      <p:guideLst>
        <p:guide orient="horz" pos="432"/>
        <p:guide orient="horz" pos="624"/>
        <p:guide orient="horz" pos="4665"/>
        <p:guide orient="horz" pos="4512"/>
        <p:guide orient="horz" pos="1296"/>
        <p:guide orient="horz" pos="3264"/>
        <p:guide orient="horz" pos="1872"/>
        <p:guide orient="horz" pos="2208"/>
        <p:guide pos="3120"/>
        <p:guide pos="336"/>
        <p:guide pos="6000"/>
        <p:guide pos="3216"/>
        <p:guide pos="2160"/>
        <p:guide pos="2256"/>
        <p:guide pos="4080"/>
        <p:guide pos="41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60" d="100"/>
          <a:sy n="60" d="100"/>
        </p:scale>
        <p:origin x="-1704" y="-72"/>
      </p:cViewPr>
      <p:guideLst>
        <p:guide orient="horz" pos="3127"/>
        <p:guide pos="214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6609" tIns="48304" rIns="96609" bIns="48304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6609" tIns="48304" rIns="96609" bIns="48304" rtlCol="0"/>
          <a:lstStyle>
            <a:lvl1pPr algn="r">
              <a:defRPr sz="1300"/>
            </a:lvl1pPr>
          </a:lstStyle>
          <a:p>
            <a:fld id="{5DC50901-8E11-48E8-8A3E-8E8C700D774B}" type="datetimeFigureOut">
              <a:rPr lang="en-GB" smtClean="0"/>
              <a:pPr/>
              <a:t>18/12/2014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6609" tIns="48304" rIns="96609" bIns="48304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6609" tIns="48304" rIns="96609" bIns="48304" rtlCol="0" anchor="b"/>
          <a:lstStyle>
            <a:lvl1pPr algn="r">
              <a:defRPr sz="1300"/>
            </a:lvl1pPr>
          </a:lstStyle>
          <a:p>
            <a:fld id="{3D1D34EA-CEC2-4B14-B703-18C36C66D1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47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6609" tIns="48304" rIns="96609" bIns="48304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6609" tIns="48304" rIns="96609" bIns="48304" rtlCol="0"/>
          <a:lstStyle>
            <a:lvl1pPr algn="r">
              <a:defRPr sz="1300"/>
            </a:lvl1pPr>
          </a:lstStyle>
          <a:p>
            <a:fld id="{5EFB8DA3-BCA9-4B7D-B50D-14F47506B614}" type="datetimeFigureOut">
              <a:rPr lang="en-GB" smtClean="0"/>
              <a:pPr/>
              <a:t>18/12/2014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42950"/>
            <a:ext cx="4818063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9" tIns="48304" rIns="96609" bIns="4830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9" y="4715154"/>
            <a:ext cx="5438140" cy="4466987"/>
          </a:xfrm>
          <a:prstGeom prst="rect">
            <a:avLst/>
          </a:prstGeom>
        </p:spPr>
        <p:txBody>
          <a:bodyPr vert="horz" lIns="96609" tIns="48304" rIns="96609" bIns="4830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6609" tIns="48304" rIns="96609" bIns="48304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6609" tIns="48304" rIns="96609" bIns="48304" rtlCol="0" anchor="b"/>
          <a:lstStyle>
            <a:lvl1pPr algn="r">
              <a:defRPr sz="1300"/>
            </a:lvl1pPr>
          </a:lstStyle>
          <a:p>
            <a:fld id="{F07B8F03-BC93-4120-96CA-A36DF640BE2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393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1.jpe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.xml"/><Relationship Id="rId4" Type="http://schemas.openxmlformats.org/officeDocument/2006/relationships/tags" Target="../tags/tag6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7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tags" Target="../tags/tag7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7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4" Type="http://schemas.openxmlformats.org/officeDocument/2006/relationships/tags" Target="../tags/tag77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82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1.xml"/><Relationship Id="rId1" Type="http://schemas.openxmlformats.org/officeDocument/2006/relationships/tags" Target="../tags/tag80.xml"/><Relationship Id="rId6" Type="http://schemas.openxmlformats.org/officeDocument/2006/relationships/tags" Target="../tags/tag85.xml"/><Relationship Id="rId5" Type="http://schemas.openxmlformats.org/officeDocument/2006/relationships/tags" Target="../tags/tag84.xml"/><Relationship Id="rId4" Type="http://schemas.openxmlformats.org/officeDocument/2006/relationships/tags" Target="../tags/tag83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8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tags" Target="../tags/tag91.xml"/><Relationship Id="rId5" Type="http://schemas.openxmlformats.org/officeDocument/2006/relationships/tags" Target="../tags/tag90.xml"/><Relationship Id="rId4" Type="http://schemas.openxmlformats.org/officeDocument/2006/relationships/tags" Target="../tags/tag89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4" Type="http://schemas.openxmlformats.org/officeDocument/2006/relationships/tags" Target="../tags/tag95.xml"/><Relationship Id="rId9" Type="http://schemas.openxmlformats.org/officeDocument/2006/relationships/image" Target="../media/image2.jpeg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101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00.xml"/><Relationship Id="rId1" Type="http://schemas.openxmlformats.org/officeDocument/2006/relationships/tags" Target="../tags/tag99.xml"/><Relationship Id="rId6" Type="http://schemas.openxmlformats.org/officeDocument/2006/relationships/tags" Target="../tags/tag104.xml"/><Relationship Id="rId5" Type="http://schemas.openxmlformats.org/officeDocument/2006/relationships/tags" Target="../tags/tag103.xml"/><Relationship Id="rId4" Type="http://schemas.openxmlformats.org/officeDocument/2006/relationships/tags" Target="../tags/tag10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07.xml"/><Relationship Id="rId7" Type="http://schemas.openxmlformats.org/officeDocument/2006/relationships/tags" Target="../tags/tag111.xml"/><Relationship Id="rId2" Type="http://schemas.openxmlformats.org/officeDocument/2006/relationships/tags" Target="../tags/tag106.xml"/><Relationship Id="rId1" Type="http://schemas.openxmlformats.org/officeDocument/2006/relationships/tags" Target="../tags/tag105.xml"/><Relationship Id="rId6" Type="http://schemas.openxmlformats.org/officeDocument/2006/relationships/tags" Target="../tags/tag110.xml"/><Relationship Id="rId5" Type="http://schemas.openxmlformats.org/officeDocument/2006/relationships/tags" Target="../tags/tag109.xml"/><Relationship Id="rId4" Type="http://schemas.openxmlformats.org/officeDocument/2006/relationships/tags" Target="../tags/tag108.xml"/><Relationship Id="rId9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Relationship Id="rId9" Type="http://schemas.openxmlformats.org/officeDocument/2006/relationships/image" Target="../media/image2.jpe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11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13.xml"/><Relationship Id="rId1" Type="http://schemas.openxmlformats.org/officeDocument/2006/relationships/tags" Target="../tags/tag112.xml"/><Relationship Id="rId6" Type="http://schemas.openxmlformats.org/officeDocument/2006/relationships/tags" Target="../tags/tag117.xml"/><Relationship Id="rId5" Type="http://schemas.openxmlformats.org/officeDocument/2006/relationships/tags" Target="../tags/tag116.xml"/><Relationship Id="rId4" Type="http://schemas.openxmlformats.org/officeDocument/2006/relationships/tags" Target="../tags/tag115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10" Type="http://schemas.openxmlformats.org/officeDocument/2006/relationships/image" Target="../media/image2.jpeg"/><Relationship Id="rId4" Type="http://schemas.openxmlformats.org/officeDocument/2006/relationships/tags" Target="../tags/tag18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31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3" Type="http://schemas.openxmlformats.org/officeDocument/2006/relationships/tags" Target="../tags/tag37.xml"/><Relationship Id="rId7" Type="http://schemas.openxmlformats.org/officeDocument/2006/relationships/tags" Target="../tags/tag41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6" Type="http://schemas.openxmlformats.org/officeDocument/2006/relationships/tags" Target="../tags/tag40.xml"/><Relationship Id="rId11" Type="http://schemas.openxmlformats.org/officeDocument/2006/relationships/image" Target="../media/image2.jpeg"/><Relationship Id="rId5" Type="http://schemas.openxmlformats.org/officeDocument/2006/relationships/tags" Target="../tags/tag39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8.xml"/><Relationship Id="rId9" Type="http://schemas.openxmlformats.org/officeDocument/2006/relationships/tags" Target="../tags/tag43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tags" Target="../tags/tag51.xml"/><Relationship Id="rId3" Type="http://schemas.openxmlformats.org/officeDocument/2006/relationships/tags" Target="../tags/tag46.xml"/><Relationship Id="rId7" Type="http://schemas.openxmlformats.org/officeDocument/2006/relationships/tags" Target="../tags/tag50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11" Type="http://schemas.openxmlformats.org/officeDocument/2006/relationships/image" Target="../media/image2.jpeg"/><Relationship Id="rId5" Type="http://schemas.openxmlformats.org/officeDocument/2006/relationships/tags" Target="../tags/tag4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47.xml"/><Relationship Id="rId9" Type="http://schemas.openxmlformats.org/officeDocument/2006/relationships/tags" Target="../tags/tag52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60.xml"/><Relationship Id="rId3" Type="http://schemas.openxmlformats.org/officeDocument/2006/relationships/tags" Target="../tags/tag55.xml"/><Relationship Id="rId7" Type="http://schemas.openxmlformats.org/officeDocument/2006/relationships/tags" Target="../tags/tag59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6" Type="http://schemas.openxmlformats.org/officeDocument/2006/relationships/tags" Target="../tags/tag58.xml"/><Relationship Id="rId11" Type="http://schemas.openxmlformats.org/officeDocument/2006/relationships/image" Target="../media/image2.jpeg"/><Relationship Id="rId5" Type="http://schemas.openxmlformats.org/officeDocument/2006/relationships/tags" Target="../tags/tag57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56.xml"/><Relationship Id="rId9" Type="http://schemas.openxmlformats.org/officeDocument/2006/relationships/tags" Target="../tags/tag6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6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52599" y="1905000"/>
            <a:ext cx="7696201" cy="5148400"/>
          </a:xfrm>
          <a:prstGeom prst="rect">
            <a:avLst/>
          </a:prstGeom>
        </p:spPr>
      </p:pic>
      <p:sp>
        <p:nvSpPr>
          <p:cNvPr id="21" name="Title"/>
          <p:cNvSpPr>
            <a:spLocks noGrp="1"/>
          </p:cNvSpPr>
          <p:nvPr userDrawn="1">
            <p:ph type="ctrTitle" hasCustomPrompt="1"/>
            <p:custDataLst>
              <p:tags r:id="rId1"/>
            </p:custDataLst>
          </p:nvPr>
        </p:nvSpPr>
        <p:spPr bwMode="white">
          <a:xfrm>
            <a:off x="2057400" y="838200"/>
            <a:ext cx="59436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300" b="1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Presentation Title (Click to add)</a:t>
            </a:r>
            <a:endParaRPr lang="en-GB" noProof="0" dirty="0"/>
          </a:p>
        </p:txBody>
      </p:sp>
      <p:sp>
        <p:nvSpPr>
          <p:cNvPr id="22" name="Subtitle"/>
          <p:cNvSpPr>
            <a:spLocks noGrp="1"/>
          </p:cNvSpPr>
          <p:nvPr userDrawn="1">
            <p:ph type="subTitle" idx="1" hasCustomPrompt="1"/>
            <p:custDataLst>
              <p:tags r:id="rId2"/>
            </p:custDataLst>
          </p:nvPr>
        </p:nvSpPr>
        <p:spPr bwMode="white">
          <a:xfrm>
            <a:off x="2057400" y="1752600"/>
            <a:ext cx="5943600" cy="914096"/>
          </a:xfrm>
        </p:spPr>
        <p:txBody>
          <a:bodyPr>
            <a:spAutoFit/>
          </a:bodyPr>
          <a:lstStyle>
            <a:lvl1pPr marL="0" marR="0" indent="0" algn="l" defTabSz="101882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Tx/>
              <a:buNone/>
              <a:tabLst/>
              <a:defRPr sz="3300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 smtClean="0"/>
              <a:t>Subtitle (move higher if title is only one line)</a:t>
            </a:r>
          </a:p>
        </p:txBody>
      </p:sp>
      <p:sp>
        <p:nvSpPr>
          <p:cNvPr id="25" name="Descriptor"/>
          <p:cNvSpPr txBox="1"/>
          <p:nvPr userDrawn="1">
            <p:custDataLst>
              <p:tags r:id="rId3"/>
            </p:custDataLst>
          </p:nvPr>
        </p:nvSpPr>
        <p:spPr bwMode="white">
          <a:xfrm>
            <a:off x="2057400" y="841248"/>
            <a:ext cx="70532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l"/>
            <a:r>
              <a:rPr lang="en-GB" sz="10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 </a:t>
            </a:r>
          </a:p>
        </p:txBody>
      </p:sp>
      <p:sp>
        <p:nvSpPr>
          <p:cNvPr id="26" name="Confidentiality stamp"/>
          <p:cNvSpPr txBox="1"/>
          <p:nvPr userDrawn="1">
            <p:custDataLst>
              <p:tags r:id="rId4"/>
            </p:custDataLst>
          </p:nvPr>
        </p:nvSpPr>
        <p:spPr>
          <a:xfrm>
            <a:off x="530351" y="3730752"/>
            <a:ext cx="12252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000" i="1" dirty="0" smtClean="0">
              <a:latin typeface="Georgia" pitchFamily="18" charset="0"/>
              <a:cs typeface="Arial" pitchFamily="34" charset="0"/>
            </a:endParaRPr>
          </a:p>
        </p:txBody>
      </p:sp>
      <p:cxnSp>
        <p:nvCxnSpPr>
          <p:cNvPr id="34" name="Frame Line"/>
          <p:cNvCxnSpPr/>
          <p:nvPr userDrawn="1"/>
        </p:nvCxnSpPr>
        <p:spPr>
          <a:xfrm flipV="1">
            <a:off x="381000" y="3575844"/>
            <a:ext cx="1371600" cy="154782"/>
          </a:xfrm>
          <a:prstGeom prst="bentConnector3">
            <a:avLst>
              <a:gd name="adj1" fmla="val -174"/>
            </a:avLst>
          </a:prstGeom>
          <a:ln w="12700" cap="rnd">
            <a:solidFill>
              <a:srgbClr val="7CBE3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fidentiality stamp"/>
          <p:cNvSpPr txBox="1"/>
          <p:nvPr userDrawn="1">
            <p:custDataLst>
              <p:tags r:id="rId5"/>
            </p:custDataLst>
          </p:nvPr>
        </p:nvSpPr>
        <p:spPr>
          <a:xfrm>
            <a:off x="527304" y="3657600"/>
            <a:ext cx="122529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000" i="1" dirty="0" smtClean="0">
                <a:latin typeface="Georgia" pitchFamily="18" charset="0"/>
                <a:cs typeface="Arial" pitchFamily="34" charset="0"/>
              </a:rPr>
              <a:t>Strictly Private and Confidential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ong Top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smtClean="0"/>
              <a:t>Insert banner statement here</a:t>
            </a:r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/>
          </p:nvPr>
        </p:nvSpPr>
        <p:spPr>
          <a:xfrm>
            <a:off x="530352" y="2212848"/>
            <a:ext cx="8997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530352" y="4498848"/>
            <a:ext cx="4425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</p:nvPr>
        </p:nvSpPr>
        <p:spPr>
          <a:xfrm>
            <a:off x="5102352" y="4498848"/>
            <a:ext cx="4425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1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3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451870" y="530352"/>
            <a:ext cx="906979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000" dirty="0" smtClean="0">
                <a:latin typeface="+mn-lt"/>
              </a:rPr>
              <a:t>10/5/2012 D:\Documents and Settings\anupamh270\My Documents\1 Sales\1 Opportunities\0 AirTel\0 Road Show\Roadshow - Presentation 11102012 v0.1.pptx</a:t>
            </a:r>
          </a:p>
        </p:txBody>
      </p:sp>
      <p:sp>
        <p:nvSpPr>
          <p:cNvPr id="24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dirty="0" smtClean="0">
                <a:latin typeface="+mn-lt"/>
              </a:rPr>
              <a:t>VIDEOCON</a:t>
            </a:r>
          </a:p>
        </p:txBody>
      </p:sp>
      <p:sp>
        <p:nvSpPr>
          <p:cNvPr id="25" name="Presentation Disclaimer" hidden="1"/>
          <p:cNvSpPr txBox="1"/>
          <p:nvPr userDrawn="1">
            <p:custDataLst>
              <p:tags r:id="rId3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dirty="0" smtClean="0"/>
          </a:p>
        </p:txBody>
      </p:sp>
      <p:sp>
        <p:nvSpPr>
          <p:cNvPr id="26" name="Section Footer"/>
          <p:cNvSpPr txBox="1"/>
          <p:nvPr userDrawn="1">
            <p:custDataLst>
              <p:tags r:id="rId4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27" name="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en-GB" sz="1100" noProof="0" dirty="0" smtClean="0"/>
          </a:p>
        </p:txBody>
      </p:sp>
      <p:sp>
        <p:nvSpPr>
          <p:cNvPr id="29" name="Page Number"/>
          <p:cNvSpPr txBox="1"/>
          <p:nvPr userDrawn="1">
            <p:custDataLst>
              <p:tags r:id="rId6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8991600" y="7391400"/>
            <a:ext cx="157094" cy="153888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spAutoFit/>
          </a:bodyPr>
          <a:lstStyle/>
          <a:p>
            <a:pPr algn="r"/>
            <a:fld id="{3B65E225-21B6-4A32-9C5D-1A367BBA3452}" type="slidenum">
              <a:rPr lang="en-GB" sz="10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9" descr="http://www.blog.sagmart.com/wp-content/uploads/2013/10/videocon-diwali.jpg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72600" y="0"/>
            <a:ext cx="609600" cy="673769"/>
          </a:xfrm>
          <a:prstGeom prst="rect">
            <a:avLst/>
          </a:prstGeom>
          <a:noFill/>
        </p:spPr>
      </p:pic>
      <p:cxnSp>
        <p:nvCxnSpPr>
          <p:cNvPr id="22" name="Frame Line"/>
          <p:cNvCxnSpPr/>
          <p:nvPr userDrawn="1"/>
        </p:nvCxnSpPr>
        <p:spPr>
          <a:xfrm flipV="1">
            <a:off x="381000" y="8382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rgbClr val="7CBE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ong Bottom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smtClean="0"/>
              <a:t>Insert banner statement here</a:t>
            </a:r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/>
          </p:nvPr>
        </p:nvSpPr>
        <p:spPr>
          <a:xfrm>
            <a:off x="531813" y="2212848"/>
            <a:ext cx="4425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5102351" y="2212848"/>
            <a:ext cx="4425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</p:nvPr>
        </p:nvSpPr>
        <p:spPr>
          <a:xfrm>
            <a:off x="530352" y="4498848"/>
            <a:ext cx="8997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21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3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451870" y="530352"/>
            <a:ext cx="906979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000" dirty="0" smtClean="0">
                <a:latin typeface="+mn-lt"/>
              </a:rPr>
              <a:t>10/5/2012 D:\Documents and Settings\anupamh270\My Documents\1 Sales\1 Opportunities\0 AirTel\0 Road Show\Roadshow - Presentation 11102012 v0.1.pptx</a:t>
            </a:r>
          </a:p>
        </p:txBody>
      </p:sp>
      <p:sp>
        <p:nvSpPr>
          <p:cNvPr id="24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dirty="0" smtClean="0">
                <a:latin typeface="+mn-lt"/>
              </a:rPr>
              <a:t>VIDEOCON</a:t>
            </a:r>
          </a:p>
        </p:txBody>
      </p:sp>
      <p:sp>
        <p:nvSpPr>
          <p:cNvPr id="25" name="Presentation Disclaimer" hidden="1"/>
          <p:cNvSpPr txBox="1"/>
          <p:nvPr userDrawn="1">
            <p:custDataLst>
              <p:tags r:id="rId3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dirty="0" smtClean="0"/>
          </a:p>
        </p:txBody>
      </p:sp>
      <p:sp>
        <p:nvSpPr>
          <p:cNvPr id="26" name="Section Footer"/>
          <p:cNvSpPr txBox="1"/>
          <p:nvPr userDrawn="1">
            <p:custDataLst>
              <p:tags r:id="rId4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27" name="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en-GB" sz="1100" noProof="0" dirty="0" smtClean="0"/>
          </a:p>
        </p:txBody>
      </p:sp>
      <p:sp>
        <p:nvSpPr>
          <p:cNvPr id="29" name="Page Number"/>
          <p:cNvSpPr txBox="1"/>
          <p:nvPr userDrawn="1">
            <p:custDataLst>
              <p:tags r:id="rId6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30" name="TextBox 29"/>
          <p:cNvSpPr txBox="1"/>
          <p:nvPr userDrawn="1"/>
        </p:nvSpPr>
        <p:spPr>
          <a:xfrm>
            <a:off x="8991600" y="7391400"/>
            <a:ext cx="157094" cy="153888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spAutoFit/>
          </a:bodyPr>
          <a:lstStyle/>
          <a:p>
            <a:pPr algn="r"/>
            <a:fld id="{3B65E225-21B6-4A32-9C5D-1A367BBA3452}" type="slidenum">
              <a:rPr lang="en-GB" sz="10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9" descr="http://www.blog.sagmart.com/wp-content/uploads/2013/10/videocon-diwali.jpg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72600" y="0"/>
            <a:ext cx="609600" cy="673769"/>
          </a:xfrm>
          <a:prstGeom prst="rect">
            <a:avLst/>
          </a:prstGeom>
          <a:noFill/>
        </p:spPr>
      </p:pic>
      <p:cxnSp>
        <p:nvCxnSpPr>
          <p:cNvPr id="18" name="Frame Line"/>
          <p:cNvCxnSpPr/>
          <p:nvPr userDrawn="1"/>
        </p:nvCxnSpPr>
        <p:spPr>
          <a:xfrm flipV="1">
            <a:off x="381000" y="8382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rgbClr val="7CBE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S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sz="quarter" idx="10"/>
          </p:nvPr>
        </p:nvSpPr>
        <p:spPr>
          <a:xfrm>
            <a:off x="530351" y="2212848"/>
            <a:ext cx="2898648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2" name="Content Placeholder 3"/>
          <p:cNvSpPr>
            <a:spLocks noGrp="1"/>
          </p:cNvSpPr>
          <p:nvPr>
            <p:ph sz="quarter" idx="11"/>
          </p:nvPr>
        </p:nvSpPr>
        <p:spPr>
          <a:xfrm>
            <a:off x="3579685" y="2212848"/>
            <a:ext cx="2898648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4" name="Content Placeholder 4"/>
          <p:cNvSpPr>
            <a:spLocks noGrp="1"/>
          </p:cNvSpPr>
          <p:nvPr>
            <p:ph sz="quarter" idx="12"/>
          </p:nvPr>
        </p:nvSpPr>
        <p:spPr>
          <a:xfrm>
            <a:off x="6629399" y="2212848"/>
            <a:ext cx="2898648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6" name="Content Placeholder 5"/>
          <p:cNvSpPr>
            <a:spLocks noGrp="1"/>
          </p:cNvSpPr>
          <p:nvPr>
            <p:ph sz="quarter" idx="13"/>
          </p:nvPr>
        </p:nvSpPr>
        <p:spPr>
          <a:xfrm>
            <a:off x="530351" y="4498848"/>
            <a:ext cx="2898648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8" name="Content Placeholder 6"/>
          <p:cNvSpPr>
            <a:spLocks noGrp="1"/>
          </p:cNvSpPr>
          <p:nvPr>
            <p:ph sz="quarter" idx="14"/>
          </p:nvPr>
        </p:nvSpPr>
        <p:spPr>
          <a:xfrm>
            <a:off x="3579685" y="4498848"/>
            <a:ext cx="2898648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30" name="Content Placeholder 7"/>
          <p:cNvSpPr>
            <a:spLocks noGrp="1"/>
          </p:cNvSpPr>
          <p:nvPr>
            <p:ph sz="quarter" idx="15"/>
          </p:nvPr>
        </p:nvSpPr>
        <p:spPr>
          <a:xfrm>
            <a:off x="6629399" y="4498848"/>
            <a:ext cx="2898648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7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33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451870" y="530352"/>
            <a:ext cx="906979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000" dirty="0" smtClean="0">
                <a:latin typeface="+mn-lt"/>
              </a:rPr>
              <a:t>10/5/2012 D:\Documents and Settings\anupamh270\My Documents\1 Sales\1 Opportunities\0 AirTel\0 Road Show\Roadshow - Presentation 11102012 v0.1.pptx</a:t>
            </a:r>
          </a:p>
        </p:txBody>
      </p:sp>
      <p:sp>
        <p:nvSpPr>
          <p:cNvPr id="35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dirty="0" smtClean="0">
                <a:latin typeface="+mn-lt"/>
              </a:rPr>
              <a:t>VIDEOCON</a:t>
            </a:r>
          </a:p>
        </p:txBody>
      </p:sp>
      <p:sp>
        <p:nvSpPr>
          <p:cNvPr id="19" name="Presentation Disclaimer" hidden="1"/>
          <p:cNvSpPr txBox="1"/>
          <p:nvPr userDrawn="1">
            <p:custDataLst>
              <p:tags r:id="rId3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dirty="0" smtClean="0"/>
          </a:p>
        </p:txBody>
      </p:sp>
      <p:sp>
        <p:nvSpPr>
          <p:cNvPr id="21" name="Section Footer"/>
          <p:cNvSpPr txBox="1"/>
          <p:nvPr userDrawn="1">
            <p:custDataLst>
              <p:tags r:id="rId4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23" name="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en-GB" sz="1100" noProof="0" dirty="0" smtClean="0"/>
          </a:p>
        </p:txBody>
      </p:sp>
      <p:sp>
        <p:nvSpPr>
          <p:cNvPr id="29" name="Page Number"/>
          <p:cNvSpPr txBox="1"/>
          <p:nvPr userDrawn="1">
            <p:custDataLst>
              <p:tags r:id="rId6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31" name="Title 30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6" name="TextBox 35"/>
          <p:cNvSpPr txBox="1"/>
          <p:nvPr userDrawn="1"/>
        </p:nvSpPr>
        <p:spPr>
          <a:xfrm>
            <a:off x="8991600" y="7391400"/>
            <a:ext cx="157094" cy="153888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spAutoFit/>
          </a:bodyPr>
          <a:lstStyle/>
          <a:p>
            <a:pPr algn="r"/>
            <a:fld id="{3B65E225-21B6-4A32-9C5D-1A367BBA3452}" type="slidenum">
              <a:rPr lang="en-GB" sz="10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9" descr="http://www.blog.sagmart.com/wp-content/uploads/2013/10/videocon-diwali.jpg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72600" y="0"/>
            <a:ext cx="609600" cy="673769"/>
          </a:xfrm>
          <a:prstGeom prst="rect">
            <a:avLst/>
          </a:prstGeom>
          <a:noFill/>
        </p:spPr>
      </p:pic>
      <p:cxnSp>
        <p:nvCxnSpPr>
          <p:cNvPr id="25" name="Frame Line"/>
          <p:cNvCxnSpPr/>
          <p:nvPr userDrawn="1"/>
        </p:nvCxnSpPr>
        <p:spPr>
          <a:xfrm flipV="1">
            <a:off x="381000" y="8382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rgbClr val="7CBE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4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451870" y="530352"/>
            <a:ext cx="906979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000" dirty="0" smtClean="0">
                <a:latin typeface="+mn-lt"/>
              </a:rPr>
              <a:t>10/5/2012 D:\Documents and Settings\anupamh270\My Documents\1 Sales\1 Opportunities\0 AirTel\0 Road Show\Roadshow - Presentation 11102012 v0.1.pptx</a:t>
            </a:r>
          </a:p>
        </p:txBody>
      </p:sp>
      <p:sp>
        <p:nvSpPr>
          <p:cNvPr id="26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dirty="0" smtClean="0">
                <a:latin typeface="+mn-lt"/>
              </a:rPr>
              <a:t>VIDEOCON</a:t>
            </a:r>
          </a:p>
        </p:txBody>
      </p:sp>
      <p:sp>
        <p:nvSpPr>
          <p:cNvPr id="13" name="Presentation Disclaimer" hidden="1"/>
          <p:cNvSpPr txBox="1"/>
          <p:nvPr userDrawn="1">
            <p:custDataLst>
              <p:tags r:id="rId3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dirty="0" smtClean="0"/>
          </a:p>
        </p:txBody>
      </p:sp>
      <p:sp>
        <p:nvSpPr>
          <p:cNvPr id="15" name="Section Footer"/>
          <p:cNvSpPr txBox="1"/>
          <p:nvPr userDrawn="1">
            <p:custDataLst>
              <p:tags r:id="rId4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17" name="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en-GB" sz="1100" noProof="0" dirty="0" smtClean="0"/>
          </a:p>
        </p:txBody>
      </p:sp>
      <p:sp>
        <p:nvSpPr>
          <p:cNvPr id="20" name="Page Number"/>
          <p:cNvSpPr txBox="1"/>
          <p:nvPr userDrawn="1">
            <p:custDataLst>
              <p:tags r:id="rId6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21" name="Title 20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8991600" y="7391400"/>
            <a:ext cx="157094" cy="153888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spAutoFit/>
          </a:bodyPr>
          <a:lstStyle/>
          <a:p>
            <a:pPr algn="r"/>
            <a:fld id="{3B65E225-21B6-4A32-9C5D-1A367BBA3452}" type="slidenum">
              <a:rPr lang="en-GB" sz="10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Frame Line"/>
          <p:cNvCxnSpPr/>
          <p:nvPr userDrawn="1"/>
        </p:nvCxnSpPr>
        <p:spPr>
          <a:xfrm flipV="1">
            <a:off x="381000" y="8382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rgbClr val="7CBE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9" descr="http://www.blog.sagmart.com/wp-content/uploads/2013/10/videocon-diwali.jpg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72600" y="0"/>
            <a:ext cx="609600" cy="6737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8991600" y="7391400"/>
            <a:ext cx="157094" cy="153888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spAutoFit/>
          </a:bodyPr>
          <a:lstStyle/>
          <a:p>
            <a:pPr algn="r"/>
            <a:fld id="{3B65E225-21B6-4A32-9C5D-1A367BBA3452}" type="slidenum">
              <a:rPr lang="en-GB" sz="10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Frame Line"/>
          <p:cNvCxnSpPr/>
          <p:nvPr userDrawn="1"/>
        </p:nvCxnSpPr>
        <p:spPr>
          <a:xfrm flipV="1">
            <a:off x="381000" y="6096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rgbClr val="7CBE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9" descr="http://www.blog.sagmart.com/wp-content/uploads/2013/10/videocon-diwali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72600" y="0"/>
            <a:ext cx="609600" cy="673769"/>
          </a:xfrm>
          <a:prstGeom prst="rect">
            <a:avLst/>
          </a:prstGeom>
          <a:noFill/>
        </p:spPr>
      </p:pic>
      <p:sp>
        <p:nvSpPr>
          <p:cNvPr id="5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dirty="0" smtClean="0">
                <a:latin typeface="+mn-lt"/>
              </a:rPr>
              <a:t>VIDEOCON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itle only No Header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8991600" y="7391400"/>
            <a:ext cx="157094" cy="153888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spAutoFit/>
          </a:bodyPr>
          <a:lstStyle/>
          <a:p>
            <a:pPr algn="r"/>
            <a:fld id="{3B65E225-21B6-4A32-9C5D-1A367BBA3452}" type="slidenum">
              <a:rPr lang="en-GB" sz="10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Frame Line"/>
          <p:cNvCxnSpPr/>
          <p:nvPr userDrawn="1"/>
        </p:nvCxnSpPr>
        <p:spPr>
          <a:xfrm flipV="1">
            <a:off x="381000" y="8382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rgbClr val="7CBE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9" descr="http://www.blog.sagmart.com/wp-content/uploads/2013/10/videocon-diwali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72600" y="0"/>
            <a:ext cx="609600" cy="673769"/>
          </a:xfrm>
          <a:prstGeom prst="rect">
            <a:avLst/>
          </a:prstGeom>
          <a:noFill/>
        </p:spPr>
      </p:pic>
      <p:sp>
        <p:nvSpPr>
          <p:cNvPr id="8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dirty="0" smtClean="0">
                <a:latin typeface="+mn-lt"/>
              </a:rPr>
              <a:t>VIDEOCON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vider title"/>
          <p:cNvSpPr>
            <a:spLocks noGrp="1"/>
          </p:cNvSpPr>
          <p:nvPr>
            <p:ph type="subTitle" idx="1" hasCustomPrompt="1"/>
            <p:custDataLst>
              <p:tags r:id="rId1"/>
            </p:custDataLst>
          </p:nvPr>
        </p:nvSpPr>
        <p:spPr bwMode="black">
          <a:xfrm>
            <a:off x="530352" y="1663151"/>
            <a:ext cx="8997696" cy="51816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600" b="1" i="1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 smtClean="0"/>
              <a:t>Click to add Section Divider Title</a:t>
            </a:r>
          </a:p>
        </p:txBody>
      </p:sp>
      <p:sp>
        <p:nvSpPr>
          <p:cNvPr id="11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59080"/>
            <a:ext cx="1760220" cy="418576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en-GB" dirty="0" smtClean="0"/>
              <a:t>Slide Tags</a:t>
            </a:r>
            <a:endParaRPr lang="en-GB" dirty="0"/>
          </a:p>
        </p:txBody>
      </p:sp>
      <p:sp>
        <p:nvSpPr>
          <p:cNvPr id="14" name="PwC Text"/>
          <p:cNvSpPr txBox="1"/>
          <p:nvPr userDrawn="1">
            <p:custDataLst>
              <p:tags r:id="rId3"/>
            </p:custDataLst>
          </p:nvPr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dirty="0" smtClean="0">
                <a:latin typeface="+mn-lt"/>
              </a:rPr>
              <a:t>VIDEOCON</a:t>
            </a:r>
          </a:p>
        </p:txBody>
      </p:sp>
      <p:sp>
        <p:nvSpPr>
          <p:cNvPr id="17" name="Title 16"/>
          <p:cNvSpPr>
            <a:spLocks noGrp="1"/>
          </p:cNvSpPr>
          <p:nvPr>
            <p:ph type="ctrTitle" hasCustomPrompt="1"/>
            <p:custDataLst>
              <p:tags r:id="rId4"/>
            </p:custDataLst>
          </p:nvPr>
        </p:nvSpPr>
        <p:spPr bwMode="black">
          <a:xfrm>
            <a:off x="530352" y="1143000"/>
            <a:ext cx="8997696" cy="518159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600" b="0" i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Click to edit Section Divider style</a:t>
            </a:r>
          </a:p>
        </p:txBody>
      </p:sp>
      <p:sp>
        <p:nvSpPr>
          <p:cNvPr id="15" name="Presentation 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dirty="0" smtClean="0"/>
          </a:p>
        </p:txBody>
      </p:sp>
      <p:sp>
        <p:nvSpPr>
          <p:cNvPr id="18" name="Section Footer"/>
          <p:cNvSpPr txBox="1"/>
          <p:nvPr userDrawn="1">
            <p:custDataLst>
              <p:tags r:id="rId6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20" name="Page Number"/>
          <p:cNvSpPr txBox="1"/>
          <p:nvPr userDrawn="1">
            <p:custDataLst>
              <p:tags r:id="rId7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8991600" y="7391400"/>
            <a:ext cx="157094" cy="153888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spAutoFit/>
          </a:bodyPr>
          <a:lstStyle/>
          <a:p>
            <a:pPr algn="r"/>
            <a:fld id="{3B65E225-21B6-4A32-9C5D-1A367BBA3452}" type="slidenum">
              <a:rPr lang="en-GB" sz="10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Frame Line"/>
          <p:cNvCxnSpPr/>
          <p:nvPr userDrawn="1"/>
        </p:nvCxnSpPr>
        <p:spPr>
          <a:xfrm flipV="1">
            <a:off x="381000" y="8382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rgbClr val="7CBE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9" descr="http://www.blog.sagmart.com/wp-content/uploads/2013/10/videocon-diwali.jpg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72600" y="0"/>
            <a:ext cx="609600" cy="67376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 bwMode="black">
          <a:xfrm>
            <a:off x="530352" y="1143000"/>
            <a:ext cx="8997696" cy="518159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600" b="0" i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Click to edit Appendix Divider style</a:t>
            </a:r>
          </a:p>
        </p:txBody>
      </p:sp>
      <p:sp>
        <p:nvSpPr>
          <p:cNvPr id="8" name="Divider title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 bwMode="black">
          <a:xfrm>
            <a:off x="530352" y="1664208"/>
            <a:ext cx="8997696" cy="51816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600" b="1" i="1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 smtClean="0"/>
              <a:t>Click to add Appendix Divider Title</a:t>
            </a:r>
          </a:p>
        </p:txBody>
      </p:sp>
      <p:sp>
        <p:nvSpPr>
          <p:cNvPr id="11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59080"/>
            <a:ext cx="1760220" cy="418576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en-GB" dirty="0" smtClean="0"/>
              <a:t>Slide Tags</a:t>
            </a:r>
            <a:endParaRPr lang="en-GB" dirty="0"/>
          </a:p>
        </p:txBody>
      </p:sp>
      <p:sp>
        <p:nvSpPr>
          <p:cNvPr id="14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dirty="0" smtClean="0">
                <a:latin typeface="+mn-lt"/>
              </a:rPr>
              <a:t>VIDEOCON</a:t>
            </a:r>
          </a:p>
        </p:txBody>
      </p:sp>
      <p:sp>
        <p:nvSpPr>
          <p:cNvPr id="15" name="Presentation 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dirty="0" smtClean="0"/>
          </a:p>
        </p:txBody>
      </p:sp>
      <p:sp>
        <p:nvSpPr>
          <p:cNvPr id="17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19" name="Page Number"/>
          <p:cNvSpPr txBox="1"/>
          <p:nvPr userDrawn="1">
            <p:custDataLst>
              <p:tags r:id="rId6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8991600" y="7391400"/>
            <a:ext cx="157094" cy="153888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spAutoFit/>
          </a:bodyPr>
          <a:lstStyle/>
          <a:p>
            <a:pPr algn="r"/>
            <a:fld id="{3B65E225-21B6-4A32-9C5D-1A367BBA3452}" type="slidenum">
              <a:rPr lang="en-GB" sz="10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Frame Line"/>
          <p:cNvCxnSpPr/>
          <p:nvPr userDrawn="1"/>
        </p:nvCxnSpPr>
        <p:spPr>
          <a:xfrm flipV="1">
            <a:off x="381000" y="8382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rgbClr val="7CBE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9" descr="http://www.blog.sagmart.com/wp-content/uploads/2013/10/videocon-diwali.jpg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72600" y="0"/>
            <a:ext cx="609600" cy="67376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530352" y="6629400"/>
            <a:ext cx="5280660" cy="762000"/>
          </a:xfrm>
        </p:spPr>
        <p:txBody>
          <a:bodyPr anchor="b"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Add legal and copyright disclaimers here.</a:t>
            </a:r>
            <a:endParaRPr lang="en-GB" noProof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smtClean="0"/>
              <a:t>Closing statement here</a:t>
            </a:r>
            <a:endParaRPr lang="en-GB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8991600" y="7391400"/>
            <a:ext cx="157094" cy="153888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spAutoFit/>
          </a:bodyPr>
          <a:lstStyle/>
          <a:p>
            <a:pPr algn="r"/>
            <a:fld id="{3B65E225-21B6-4A32-9C5D-1A367BBA3452}" type="slidenum">
              <a:rPr lang="en-GB" sz="10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Frame Line"/>
          <p:cNvCxnSpPr/>
          <p:nvPr userDrawn="1"/>
        </p:nvCxnSpPr>
        <p:spPr>
          <a:xfrm flipV="1">
            <a:off x="381000" y="8382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rgbClr val="7CBE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9" descr="http://www.blog.sagmart.com/wp-content/uploads/2013/10/videocon-diwali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72600" y="0"/>
            <a:ext cx="609600" cy="67376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with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vider title"/>
          <p:cNvSpPr>
            <a:spLocks noGrp="1"/>
          </p:cNvSpPr>
          <p:nvPr>
            <p:ph type="subTitle" idx="1" hasCustomPrompt="1"/>
            <p:custDataLst>
              <p:tags r:id="rId1"/>
            </p:custDataLst>
          </p:nvPr>
        </p:nvSpPr>
        <p:spPr bwMode="black">
          <a:xfrm>
            <a:off x="530351" y="1143000"/>
            <a:ext cx="8997696" cy="51816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600" b="1" i="1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 smtClean="0"/>
              <a:t>Section Divider Title</a:t>
            </a:r>
          </a:p>
        </p:txBody>
      </p:sp>
      <p:sp>
        <p:nvSpPr>
          <p:cNvPr id="11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59080"/>
            <a:ext cx="1760220" cy="418576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en-GB" dirty="0" smtClean="0"/>
              <a:t>Slide Tags</a:t>
            </a:r>
            <a:endParaRPr lang="en-GB" dirty="0"/>
          </a:p>
        </p:txBody>
      </p:sp>
      <p:sp>
        <p:nvSpPr>
          <p:cNvPr id="13" name="Section Footer"/>
          <p:cNvSpPr txBox="1"/>
          <p:nvPr userDrawn="1">
            <p:custDataLst>
              <p:tags r:id="rId3"/>
            </p:custDataLst>
          </p:nvPr>
        </p:nvSpPr>
        <p:spPr>
          <a:xfrm>
            <a:off x="531977" y="708930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14" name="PwC Text"/>
          <p:cNvSpPr txBox="1"/>
          <p:nvPr userDrawn="1">
            <p:custDataLst>
              <p:tags r:id="rId4"/>
            </p:custDataLst>
          </p:nvPr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dirty="0" smtClean="0">
                <a:latin typeface="+mn-lt"/>
              </a:rPr>
              <a:t>VIDEOCON</a:t>
            </a:r>
          </a:p>
        </p:txBody>
      </p:sp>
      <p:sp>
        <p:nvSpPr>
          <p:cNvPr id="19" name="Big Number"/>
          <p:cNvSpPr txBox="1"/>
          <p:nvPr userDrawn="1">
            <p:custDataLst>
              <p:tags r:id="rId5"/>
            </p:custDataLst>
          </p:nvPr>
        </p:nvSpPr>
        <p:spPr>
          <a:xfrm>
            <a:off x="9509760" y="2414016"/>
            <a:ext cx="65" cy="42934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/>
            <a:endParaRPr lang="en-GB" sz="27900" b="1" i="1" dirty="0" smtClean="0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  <p:sp>
        <p:nvSpPr>
          <p:cNvPr id="18" name="Presentation 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dirty="0" smtClean="0"/>
          </a:p>
        </p:txBody>
      </p:sp>
      <p:sp>
        <p:nvSpPr>
          <p:cNvPr id="21" name="Page Number"/>
          <p:cNvSpPr txBox="1"/>
          <p:nvPr userDrawn="1">
            <p:custDataLst>
              <p:tags r:id="rId7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8991600" y="7391400"/>
            <a:ext cx="157094" cy="153888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spAutoFit/>
          </a:bodyPr>
          <a:lstStyle/>
          <a:p>
            <a:pPr algn="r"/>
            <a:fld id="{3B65E225-21B6-4A32-9C5D-1A367BBA3452}" type="slidenum">
              <a:rPr lang="en-GB" sz="10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Frame Line"/>
          <p:cNvCxnSpPr/>
          <p:nvPr userDrawn="1"/>
        </p:nvCxnSpPr>
        <p:spPr>
          <a:xfrm flipV="1">
            <a:off x="381000" y="8382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rgbClr val="7CBE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9" descr="http://www.blog.sagmart.com/wp-content/uploads/2013/10/videocon-diwali.jpg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72600" y="0"/>
            <a:ext cx="609600" cy="67376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2"/>
          <p:cNvSpPr>
            <a:spLocks noGrp="1"/>
          </p:cNvSpPr>
          <p:nvPr>
            <p:ph sz="quarter" idx="15"/>
            <p:custDataLst>
              <p:tags r:id="rId1"/>
            </p:custDataLst>
          </p:nvPr>
        </p:nvSpPr>
        <p:spPr>
          <a:xfrm>
            <a:off x="530352" y="2212848"/>
            <a:ext cx="8997696" cy="4416552"/>
          </a:xfrm>
        </p:spPr>
        <p:txBody>
          <a:bodyPr/>
          <a:lstStyle>
            <a:lvl1pPr>
              <a:defRPr baseline="0"/>
            </a:lvl1pPr>
            <a:lvl5pPr>
              <a:defRPr baseline="0"/>
            </a:lvl5pPr>
            <a:lvl6pPr>
              <a:buAutoNum type="arabicPeriod"/>
              <a:defRPr/>
            </a:lvl6pPr>
            <a:lvl7pPr>
              <a:buAutoNum type="alphaLcPeriod"/>
              <a:defRPr/>
            </a:lvl7pPr>
            <a:lvl8pPr>
              <a:buAutoNum type="romanLcPeriod"/>
              <a:defRPr/>
            </a:lvl8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 dirty="0" smtClean="0"/>
          </a:p>
        </p:txBody>
      </p:sp>
      <p:cxnSp>
        <p:nvCxnSpPr>
          <p:cNvPr id="16" name="Frame Line"/>
          <p:cNvCxnSpPr/>
          <p:nvPr userDrawn="1"/>
        </p:nvCxnSpPr>
        <p:spPr>
          <a:xfrm flipV="1">
            <a:off x="381000" y="8382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rgbClr val="7CBE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ction Header"/>
          <p:cNvSpPr txBox="1"/>
          <p:nvPr userDrawn="1">
            <p:custDataLst>
              <p:tags r:id="rId2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17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451870" y="530352"/>
            <a:ext cx="906979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000" dirty="0" smtClean="0">
                <a:latin typeface="+mn-lt"/>
              </a:rPr>
              <a:t>10/5/2012 D:\Documents and Settings\anupamh270\My Documents\1 Sales\1 Opportunities\0 AirTel\0 Road Show\Roadshow - Presentation 11102012 v0.1.pptx</a:t>
            </a:r>
          </a:p>
        </p:txBody>
      </p:sp>
      <p:sp>
        <p:nvSpPr>
          <p:cNvPr id="33" name="Section Footer"/>
          <p:cNvSpPr txBox="1"/>
          <p:nvPr userDrawn="1">
            <p:custDataLst>
              <p:tags r:id="rId4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34" name="PwC Text"/>
          <p:cNvSpPr txBox="1"/>
          <p:nvPr userDrawn="1"/>
        </p:nvSpPr>
        <p:spPr>
          <a:xfrm>
            <a:off x="530352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dirty="0" smtClean="0">
                <a:latin typeface="+mn-lt"/>
              </a:rPr>
              <a:t>VIDEOCON</a:t>
            </a:r>
          </a:p>
        </p:txBody>
      </p:sp>
      <p:sp>
        <p:nvSpPr>
          <p:cNvPr id="35" name="Presentation 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dirty="0" smtClean="0"/>
          </a:p>
        </p:txBody>
      </p:sp>
      <p:sp>
        <p:nvSpPr>
          <p:cNvPr id="37" name="Page Number"/>
          <p:cNvSpPr txBox="1"/>
          <p:nvPr userDrawn="1">
            <p:custDataLst>
              <p:tags r:id="rId6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18" name="Disclaimer" hidden="1"/>
          <p:cNvSpPr txBox="1"/>
          <p:nvPr userDrawn="1">
            <p:custDataLst>
              <p:tags r:id="rId7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l"/>
            <a:endParaRPr lang="en-GB" sz="1100" noProof="0" dirty="0" smtClean="0"/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8991600" y="7391400"/>
            <a:ext cx="157094" cy="153888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spAutoFit/>
          </a:bodyPr>
          <a:lstStyle/>
          <a:p>
            <a:pPr algn="r"/>
            <a:fld id="{3B65E225-21B6-4A32-9C5D-1A367BBA3452}" type="slidenum">
              <a:rPr lang="en-GB" sz="10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9" descr="http://www.blog.sagmart.com/wp-content/uploads/2013/10/videocon-diwali.jpg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72600" y="0"/>
            <a:ext cx="609600" cy="67376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with Number Colour">
    <p:bg>
      <p:bgPr>
        <a:solidFill>
          <a:srgbClr val="7CBE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vider title"/>
          <p:cNvSpPr>
            <a:spLocks noGrp="1"/>
          </p:cNvSpPr>
          <p:nvPr>
            <p:ph type="subTitle" idx="1" hasCustomPrompt="1"/>
            <p:custDataLst>
              <p:tags r:id="rId1"/>
            </p:custDataLst>
          </p:nvPr>
        </p:nvSpPr>
        <p:spPr bwMode="black">
          <a:xfrm>
            <a:off x="530352" y="1143000"/>
            <a:ext cx="8997696" cy="51816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600" b="1" i="1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 smtClean="0"/>
              <a:t>Section Divider Title</a:t>
            </a:r>
          </a:p>
        </p:txBody>
      </p:sp>
      <p:sp>
        <p:nvSpPr>
          <p:cNvPr id="11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59080"/>
            <a:ext cx="1760220" cy="418576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en-GB" dirty="0" smtClean="0"/>
              <a:t>Slide Tags</a:t>
            </a:r>
            <a:endParaRPr lang="en-GB" dirty="0"/>
          </a:p>
        </p:txBody>
      </p:sp>
      <p:cxnSp>
        <p:nvCxnSpPr>
          <p:cNvPr id="13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ection Footer"/>
          <p:cNvSpPr txBox="1"/>
          <p:nvPr userDrawn="1">
            <p:custDataLst>
              <p:tags r:id="rId3"/>
            </p:custDataLst>
          </p:nvPr>
        </p:nvSpPr>
        <p:spPr>
          <a:xfrm>
            <a:off x="531977" y="708930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dirty="0" smtClean="0">
                <a:solidFill>
                  <a:schemeClr val="bg1"/>
                </a:solidFill>
                <a:latin typeface="+mn-lt"/>
              </a:rPr>
              <a:t>VIDEOCON</a:t>
            </a:r>
          </a:p>
        </p:txBody>
      </p:sp>
      <p:sp>
        <p:nvSpPr>
          <p:cNvPr id="12" name="Big Number"/>
          <p:cNvSpPr txBox="1"/>
          <p:nvPr userDrawn="1">
            <p:custDataLst>
              <p:tags r:id="rId4"/>
            </p:custDataLst>
          </p:nvPr>
        </p:nvSpPr>
        <p:spPr>
          <a:xfrm>
            <a:off x="9509760" y="2414016"/>
            <a:ext cx="65" cy="42934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/>
            <a:endParaRPr lang="en-GB" sz="27900" b="1" i="1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6" name="Presentation 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dirty="0" smtClean="0">
              <a:solidFill>
                <a:schemeClr val="bg1"/>
              </a:solidFill>
            </a:endParaRPr>
          </a:p>
        </p:txBody>
      </p:sp>
      <p:sp>
        <p:nvSpPr>
          <p:cNvPr id="19" name="Page Number"/>
          <p:cNvSpPr txBox="1"/>
          <p:nvPr userDrawn="1">
            <p:custDataLst>
              <p:tags r:id="rId6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"/>
          <p:cNvSpPr>
            <a:spLocks noGrp="1"/>
          </p:cNvSpPr>
          <p:nvPr>
            <p:ph sz="quarter" idx="14"/>
            <p:custDataLst>
              <p:tags r:id="rId1"/>
            </p:custDataLst>
          </p:nvPr>
        </p:nvSpPr>
        <p:spPr>
          <a:xfrm>
            <a:off x="530352" y="2212848"/>
            <a:ext cx="4425696" cy="4416552"/>
          </a:xfrm>
        </p:spPr>
        <p:txBody>
          <a:bodyPr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 dirty="0"/>
          </a:p>
        </p:txBody>
      </p:sp>
      <p:sp>
        <p:nvSpPr>
          <p:cNvPr id="31" name="Content Placeholder 3"/>
          <p:cNvSpPr>
            <a:spLocks noGrp="1"/>
          </p:cNvSpPr>
          <p:nvPr>
            <p:ph sz="quarter" idx="15"/>
            <p:custDataLst>
              <p:tags r:id="rId2"/>
            </p:custDataLst>
          </p:nvPr>
        </p:nvSpPr>
        <p:spPr>
          <a:xfrm>
            <a:off x="5102351" y="2212848"/>
            <a:ext cx="4425696" cy="4416552"/>
          </a:xfrm>
        </p:spPr>
        <p:txBody>
          <a:bodyPr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 dirty="0"/>
          </a:p>
        </p:txBody>
      </p:sp>
      <p:sp>
        <p:nvSpPr>
          <p:cNvPr id="16" name="Section Header"/>
          <p:cNvSpPr txBox="1"/>
          <p:nvPr userDrawn="1">
            <p:custDataLst>
              <p:tags r:id="rId3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19" name="Date/Filepath" hidden="1"/>
          <p:cNvSpPr txBox="1"/>
          <p:nvPr userDrawn="1">
            <p:custDataLst>
              <p:tags r:id="rId4"/>
            </p:custDataLst>
          </p:nvPr>
        </p:nvSpPr>
        <p:spPr>
          <a:xfrm>
            <a:off x="451870" y="530352"/>
            <a:ext cx="906979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000" dirty="0" smtClean="0">
                <a:latin typeface="+mn-lt"/>
              </a:rPr>
              <a:t>10/5/2012 D:\Documents and Settings\anupamh270\My Documents\1 Sales\1 Opportunities\0 AirTel\0 Road Show\Roadshow - Presentation 11102012 v0.1.pptx</a:t>
            </a:r>
          </a:p>
        </p:txBody>
      </p:sp>
      <p:sp>
        <p:nvSpPr>
          <p:cNvPr id="22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dirty="0" smtClean="0">
                <a:latin typeface="+mn-lt"/>
              </a:rPr>
              <a:t>VIDEOCON</a:t>
            </a:r>
          </a:p>
        </p:txBody>
      </p:sp>
      <p:sp>
        <p:nvSpPr>
          <p:cNvPr id="18" name="Presentation 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dirty="0" smtClean="0"/>
          </a:p>
        </p:txBody>
      </p:sp>
      <p:sp>
        <p:nvSpPr>
          <p:cNvPr id="20" name="Section Footer"/>
          <p:cNvSpPr txBox="1"/>
          <p:nvPr userDrawn="1">
            <p:custDataLst>
              <p:tags r:id="rId6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23" name="Disclaimer" hidden="1"/>
          <p:cNvSpPr txBox="1"/>
          <p:nvPr userDrawn="1">
            <p:custDataLst>
              <p:tags r:id="rId7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en-GB" sz="1100" noProof="0" dirty="0" smtClean="0"/>
          </a:p>
        </p:txBody>
      </p:sp>
      <p:sp>
        <p:nvSpPr>
          <p:cNvPr id="30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21" name="Title 20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8991600" y="7391400"/>
            <a:ext cx="157094" cy="153888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spAutoFit/>
          </a:bodyPr>
          <a:lstStyle/>
          <a:p>
            <a:pPr algn="r"/>
            <a:fld id="{3B65E225-21B6-4A32-9C5D-1A367BBA3452}" type="slidenum">
              <a:rPr lang="en-GB" sz="10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9" descr="http://www.blog.sagmart.com/wp-content/uploads/2013/10/videocon-diwali.jpg"/>
          <p:cNvPicPr>
            <a:picLocks noChangeAspect="1" noChangeArrowheads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72600" y="0"/>
            <a:ext cx="609600" cy="673769"/>
          </a:xfrm>
          <a:prstGeom prst="rect">
            <a:avLst/>
          </a:prstGeom>
          <a:noFill/>
        </p:spPr>
      </p:pic>
      <p:cxnSp>
        <p:nvCxnSpPr>
          <p:cNvPr id="17" name="Frame Line"/>
          <p:cNvCxnSpPr/>
          <p:nvPr userDrawn="1"/>
        </p:nvCxnSpPr>
        <p:spPr>
          <a:xfrm flipV="1">
            <a:off x="381000" y="8382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rgbClr val="7CBE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ar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530352" y="2212848"/>
            <a:ext cx="5946648" cy="4416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6629400" y="2212848"/>
            <a:ext cx="2898648" cy="4416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7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0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451870" y="530352"/>
            <a:ext cx="906979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000" dirty="0" smtClean="0">
                <a:latin typeface="+mn-lt"/>
              </a:rPr>
              <a:t>10/5/2012 D:\Documents and Settings\anupamh270\My Documents\1 Sales\1 Opportunities\0 AirTel\0 Road Show\Roadshow - Presentation 11102012 v0.1.pptx</a:t>
            </a:r>
          </a:p>
        </p:txBody>
      </p:sp>
      <p:sp>
        <p:nvSpPr>
          <p:cNvPr id="23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dirty="0" smtClean="0">
                <a:latin typeface="+mn-lt"/>
              </a:rPr>
              <a:t>VIDEOCON</a:t>
            </a:r>
          </a:p>
        </p:txBody>
      </p:sp>
      <p:sp>
        <p:nvSpPr>
          <p:cNvPr id="16" name="Presentation Disclaimer" hidden="1"/>
          <p:cNvSpPr txBox="1"/>
          <p:nvPr userDrawn="1">
            <p:custDataLst>
              <p:tags r:id="rId3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dirty="0" smtClean="0"/>
          </a:p>
        </p:txBody>
      </p:sp>
      <p:sp>
        <p:nvSpPr>
          <p:cNvPr id="18" name="Section Footer"/>
          <p:cNvSpPr txBox="1"/>
          <p:nvPr userDrawn="1">
            <p:custDataLst>
              <p:tags r:id="rId4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21" name="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en-GB" sz="1100" noProof="0" dirty="0" smtClean="0"/>
          </a:p>
        </p:txBody>
      </p:sp>
      <p:sp>
        <p:nvSpPr>
          <p:cNvPr id="29" name="Page Number"/>
          <p:cNvSpPr txBox="1"/>
          <p:nvPr userDrawn="1">
            <p:custDataLst>
              <p:tags r:id="rId6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22" name="Title 2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8991600" y="7391400"/>
            <a:ext cx="157094" cy="153888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spAutoFit/>
          </a:bodyPr>
          <a:lstStyle/>
          <a:p>
            <a:pPr algn="r"/>
            <a:fld id="{3B65E225-21B6-4A32-9C5D-1A367BBA3452}" type="slidenum">
              <a:rPr lang="en-GB" sz="10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9" descr="http://www.blog.sagmart.com/wp-content/uploads/2013/10/videocon-diwali.jpg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72600" y="0"/>
            <a:ext cx="609600" cy="673769"/>
          </a:xfrm>
          <a:prstGeom prst="rect">
            <a:avLst/>
          </a:prstGeom>
          <a:noFill/>
        </p:spPr>
      </p:pic>
      <p:cxnSp>
        <p:nvCxnSpPr>
          <p:cNvPr id="19" name="Frame Line"/>
          <p:cNvCxnSpPr/>
          <p:nvPr userDrawn="1"/>
        </p:nvCxnSpPr>
        <p:spPr>
          <a:xfrm flipV="1">
            <a:off x="381000" y="8382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rgbClr val="7CBE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ar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530351" y="2212848"/>
            <a:ext cx="2898648" cy="4416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3582513" y="2212848"/>
            <a:ext cx="5943600" cy="4416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7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0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451870" y="530352"/>
            <a:ext cx="906979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000" dirty="0" smtClean="0">
                <a:latin typeface="+mn-lt"/>
              </a:rPr>
              <a:t>10/5/2012 D:\Documents and Settings\anupamh270\My Documents\1 Sales\1 Opportunities\0 AirTel\0 Road Show\Roadshow - Presentation 11102012 v0.1.pptx</a:t>
            </a:r>
          </a:p>
        </p:txBody>
      </p:sp>
      <p:sp>
        <p:nvSpPr>
          <p:cNvPr id="23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dirty="0" smtClean="0">
                <a:latin typeface="+mn-lt"/>
              </a:rPr>
              <a:t>VIDEOCON</a:t>
            </a:r>
          </a:p>
        </p:txBody>
      </p:sp>
      <p:sp>
        <p:nvSpPr>
          <p:cNvPr id="16" name="Presentation Disclaimer" hidden="1"/>
          <p:cNvSpPr txBox="1"/>
          <p:nvPr userDrawn="1">
            <p:custDataLst>
              <p:tags r:id="rId3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dirty="0" smtClean="0"/>
          </a:p>
        </p:txBody>
      </p:sp>
      <p:sp>
        <p:nvSpPr>
          <p:cNvPr id="18" name="Section Footer"/>
          <p:cNvSpPr txBox="1"/>
          <p:nvPr userDrawn="1">
            <p:custDataLst>
              <p:tags r:id="rId4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21" name="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en-GB" sz="1100" noProof="0" dirty="0" smtClean="0"/>
          </a:p>
        </p:txBody>
      </p:sp>
      <p:sp>
        <p:nvSpPr>
          <p:cNvPr id="29" name="Page Number"/>
          <p:cNvSpPr txBox="1"/>
          <p:nvPr userDrawn="1">
            <p:custDataLst>
              <p:tags r:id="rId6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22" name="Title 2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8991600" y="7391400"/>
            <a:ext cx="157094" cy="153888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spAutoFit/>
          </a:bodyPr>
          <a:lstStyle/>
          <a:p>
            <a:pPr algn="r"/>
            <a:fld id="{3B65E225-21B6-4A32-9C5D-1A367BBA3452}" type="slidenum">
              <a:rPr lang="en-GB" sz="10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9" descr="http://www.blog.sagmart.com/wp-content/uploads/2013/10/videocon-diwali.jpg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72600" y="0"/>
            <a:ext cx="609600" cy="673769"/>
          </a:xfrm>
          <a:prstGeom prst="rect">
            <a:avLst/>
          </a:prstGeom>
          <a:noFill/>
        </p:spPr>
      </p:pic>
      <p:cxnSp>
        <p:nvCxnSpPr>
          <p:cNvPr id="19" name="Frame Line"/>
          <p:cNvCxnSpPr/>
          <p:nvPr userDrawn="1"/>
        </p:nvCxnSpPr>
        <p:spPr>
          <a:xfrm flipV="1">
            <a:off x="381000" y="8382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rgbClr val="7CBE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530351" y="2212848"/>
            <a:ext cx="4425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530352" y="4498848"/>
            <a:ext cx="4425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5102352" y="2212848"/>
            <a:ext cx="4425696" cy="4416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0" name="Section Header"/>
          <p:cNvSpPr txBox="1"/>
          <p:nvPr userDrawn="1">
            <p:custDataLst>
              <p:tags r:id="rId4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7" name="Date/Filepath" hidden="1"/>
          <p:cNvSpPr txBox="1"/>
          <p:nvPr userDrawn="1">
            <p:custDataLst>
              <p:tags r:id="rId5"/>
            </p:custDataLst>
          </p:nvPr>
        </p:nvSpPr>
        <p:spPr>
          <a:xfrm>
            <a:off x="451870" y="530352"/>
            <a:ext cx="906979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000" dirty="0" smtClean="0">
                <a:latin typeface="+mn-lt"/>
              </a:rPr>
              <a:t>10/5/2012 D:\Documents and Settings\anupamh270\My Documents\1 Sales\1 Opportunities\0 AirTel\0 Road Show\Roadshow - Presentation 11102012 v0.1.pptx</a:t>
            </a:r>
          </a:p>
        </p:txBody>
      </p:sp>
      <p:sp>
        <p:nvSpPr>
          <p:cNvPr id="29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dirty="0" smtClean="0">
                <a:latin typeface="+mn-lt"/>
              </a:rPr>
              <a:t>VIDEOCON</a:t>
            </a:r>
          </a:p>
        </p:txBody>
      </p:sp>
      <p:sp>
        <p:nvSpPr>
          <p:cNvPr id="18" name="Presentation 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dirty="0" smtClean="0"/>
          </a:p>
        </p:txBody>
      </p:sp>
      <p:sp>
        <p:nvSpPr>
          <p:cNvPr id="21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23" name="Disclaimer" hidden="1"/>
          <p:cNvSpPr txBox="1"/>
          <p:nvPr userDrawn="1">
            <p:custDataLst>
              <p:tags r:id="rId8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en-GB" sz="1100" noProof="0" dirty="0" smtClean="0"/>
          </a:p>
        </p:txBody>
      </p:sp>
      <p:sp>
        <p:nvSpPr>
          <p:cNvPr id="25" name="Page Number"/>
          <p:cNvSpPr txBox="1"/>
          <p:nvPr userDrawn="1">
            <p:custDataLst>
              <p:tags r:id="rId9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26" name="Title 2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0" name="TextBox 29"/>
          <p:cNvSpPr txBox="1"/>
          <p:nvPr userDrawn="1"/>
        </p:nvSpPr>
        <p:spPr>
          <a:xfrm>
            <a:off x="8991600" y="7391400"/>
            <a:ext cx="157094" cy="153888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spAutoFit/>
          </a:bodyPr>
          <a:lstStyle/>
          <a:p>
            <a:pPr algn="r"/>
            <a:fld id="{3B65E225-21B6-4A32-9C5D-1A367BBA3452}" type="slidenum">
              <a:rPr lang="en-GB" sz="10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Picture 9" descr="http://www.blog.sagmart.com/wp-content/uploads/2013/10/videocon-diwali.jpg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72600" y="0"/>
            <a:ext cx="609600" cy="673769"/>
          </a:xfrm>
          <a:prstGeom prst="rect">
            <a:avLst/>
          </a:prstGeom>
          <a:noFill/>
        </p:spPr>
      </p:pic>
      <p:cxnSp>
        <p:nvCxnSpPr>
          <p:cNvPr id="24" name="Frame Line"/>
          <p:cNvCxnSpPr/>
          <p:nvPr userDrawn="1"/>
        </p:nvCxnSpPr>
        <p:spPr>
          <a:xfrm flipV="1">
            <a:off x="381000" y="8382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rgbClr val="7CBE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smtClean="0"/>
              <a:t>Insert banner statement here</a:t>
            </a:r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531813" y="2212848"/>
            <a:ext cx="4425696" cy="4416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5102352" y="2212848"/>
            <a:ext cx="4425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5102351" y="4498848"/>
            <a:ext cx="4425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1" name="Section Header"/>
          <p:cNvSpPr txBox="1"/>
          <p:nvPr userDrawn="1">
            <p:custDataLst>
              <p:tags r:id="rId4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3" name="Date/Filepath" hidden="1"/>
          <p:cNvSpPr txBox="1"/>
          <p:nvPr userDrawn="1">
            <p:custDataLst>
              <p:tags r:id="rId5"/>
            </p:custDataLst>
          </p:nvPr>
        </p:nvSpPr>
        <p:spPr>
          <a:xfrm>
            <a:off x="451870" y="530352"/>
            <a:ext cx="906979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000" dirty="0" smtClean="0">
                <a:latin typeface="+mn-lt"/>
              </a:rPr>
              <a:t>10/5/2012 D:\Documents and Settings\anupamh270\My Documents\1 Sales\1 Opportunities\0 AirTel\0 Road Show\Roadshow - Presentation 11102012 v0.1.pptx</a:t>
            </a:r>
          </a:p>
        </p:txBody>
      </p:sp>
      <p:sp>
        <p:nvSpPr>
          <p:cNvPr id="24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dirty="0" smtClean="0">
                <a:latin typeface="+mn-lt"/>
              </a:rPr>
              <a:t>VIDEOCON</a:t>
            </a:r>
          </a:p>
        </p:txBody>
      </p:sp>
      <p:sp>
        <p:nvSpPr>
          <p:cNvPr id="25" name="Presentation 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dirty="0" smtClean="0"/>
          </a:p>
        </p:txBody>
      </p:sp>
      <p:sp>
        <p:nvSpPr>
          <p:cNvPr id="26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27" name="Disclaimer" hidden="1"/>
          <p:cNvSpPr txBox="1"/>
          <p:nvPr userDrawn="1">
            <p:custDataLst>
              <p:tags r:id="rId8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en-GB" sz="1100" noProof="0" dirty="0" smtClean="0"/>
          </a:p>
        </p:txBody>
      </p:sp>
      <p:sp>
        <p:nvSpPr>
          <p:cNvPr id="29" name="Page Number"/>
          <p:cNvSpPr txBox="1"/>
          <p:nvPr userDrawn="1">
            <p:custDataLst>
              <p:tags r:id="rId9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8991600" y="7391400"/>
            <a:ext cx="157094" cy="153888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spAutoFit/>
          </a:bodyPr>
          <a:lstStyle/>
          <a:p>
            <a:pPr algn="r"/>
            <a:fld id="{3B65E225-21B6-4A32-9C5D-1A367BBA3452}" type="slidenum">
              <a:rPr lang="en-GB" sz="10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9" descr="http://www.blog.sagmart.com/wp-content/uploads/2013/10/videocon-diwali.jpg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72600" y="0"/>
            <a:ext cx="609600" cy="673769"/>
          </a:xfrm>
          <a:prstGeom prst="rect">
            <a:avLst/>
          </a:prstGeom>
          <a:noFill/>
        </p:spPr>
      </p:pic>
      <p:cxnSp>
        <p:nvCxnSpPr>
          <p:cNvPr id="22" name="Frame Line"/>
          <p:cNvCxnSpPr/>
          <p:nvPr userDrawn="1"/>
        </p:nvCxnSpPr>
        <p:spPr>
          <a:xfrm flipV="1">
            <a:off x="381000" y="8382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rgbClr val="7CBE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ontent Placeholder 2"/>
          <p:cNvSpPr>
            <a:spLocks noGrp="1"/>
          </p:cNvSpPr>
          <p:nvPr>
            <p:ph sz="quarter" idx="13"/>
            <p:custDataLst>
              <p:tags r:id="rId1"/>
            </p:custDataLst>
          </p:nvPr>
        </p:nvSpPr>
        <p:spPr>
          <a:xfrm>
            <a:off x="530352" y="2212848"/>
            <a:ext cx="2898648" cy="4416552"/>
          </a:xfrm>
        </p:spPr>
        <p:txBody>
          <a:bodyPr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 dirty="0"/>
          </a:p>
        </p:txBody>
      </p:sp>
      <p:sp>
        <p:nvSpPr>
          <p:cNvPr id="28" name="Content Placeholder 3"/>
          <p:cNvSpPr>
            <a:spLocks noGrp="1"/>
          </p:cNvSpPr>
          <p:nvPr>
            <p:ph sz="quarter" idx="14"/>
            <p:custDataLst>
              <p:tags r:id="rId2"/>
            </p:custDataLst>
          </p:nvPr>
        </p:nvSpPr>
        <p:spPr>
          <a:xfrm>
            <a:off x="3584447" y="2212848"/>
            <a:ext cx="2898648" cy="4416552"/>
          </a:xfrm>
        </p:spPr>
        <p:txBody>
          <a:bodyPr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 dirty="0"/>
          </a:p>
        </p:txBody>
      </p:sp>
      <p:sp>
        <p:nvSpPr>
          <p:cNvPr id="31" name="Content Placeholder 4"/>
          <p:cNvSpPr>
            <a:spLocks noGrp="1"/>
          </p:cNvSpPr>
          <p:nvPr>
            <p:ph sz="quarter" idx="15"/>
            <p:custDataLst>
              <p:tags r:id="rId3"/>
            </p:custDataLst>
          </p:nvPr>
        </p:nvSpPr>
        <p:spPr>
          <a:xfrm>
            <a:off x="6629400" y="2212848"/>
            <a:ext cx="2898648" cy="4416552"/>
          </a:xfrm>
        </p:spPr>
        <p:txBody>
          <a:bodyPr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 dirty="0"/>
          </a:p>
        </p:txBody>
      </p:sp>
      <p:sp>
        <p:nvSpPr>
          <p:cNvPr id="32" name="Section Header"/>
          <p:cNvSpPr txBox="1"/>
          <p:nvPr userDrawn="1">
            <p:custDataLst>
              <p:tags r:id="rId4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34" name="Date/Filepath" hidden="1"/>
          <p:cNvSpPr txBox="1"/>
          <p:nvPr userDrawn="1">
            <p:custDataLst>
              <p:tags r:id="rId5"/>
            </p:custDataLst>
          </p:nvPr>
        </p:nvSpPr>
        <p:spPr>
          <a:xfrm>
            <a:off x="451870" y="530352"/>
            <a:ext cx="906979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000" dirty="0" smtClean="0">
                <a:latin typeface="+mn-lt"/>
              </a:rPr>
              <a:t>10/5/2012 D:\Documents and Settings\anupamh270\My Documents\1 Sales\1 Opportunities\0 AirTel\0 Road Show\Roadshow - Presentation 11102012 v0.1.pptx</a:t>
            </a:r>
          </a:p>
        </p:txBody>
      </p:sp>
      <p:sp>
        <p:nvSpPr>
          <p:cNvPr id="36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dirty="0" smtClean="0">
                <a:latin typeface="+mn-lt"/>
              </a:rPr>
              <a:t>VIDEOCON</a:t>
            </a:r>
          </a:p>
        </p:txBody>
      </p:sp>
      <p:sp>
        <p:nvSpPr>
          <p:cNvPr id="17" name="Presentation 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dirty="0" smtClean="0"/>
          </a:p>
        </p:txBody>
      </p:sp>
      <p:sp>
        <p:nvSpPr>
          <p:cNvPr id="18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19" name="Disclaimer" hidden="1"/>
          <p:cNvSpPr txBox="1"/>
          <p:nvPr userDrawn="1">
            <p:custDataLst>
              <p:tags r:id="rId8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en-GB" sz="1100" noProof="0" dirty="0" smtClean="0"/>
          </a:p>
        </p:txBody>
      </p:sp>
      <p:sp>
        <p:nvSpPr>
          <p:cNvPr id="21" name="Page Number"/>
          <p:cNvSpPr txBox="1"/>
          <p:nvPr userDrawn="1">
            <p:custDataLst>
              <p:tags r:id="rId9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22" name="Title 2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8991600" y="7391400"/>
            <a:ext cx="157094" cy="153888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spAutoFit/>
          </a:bodyPr>
          <a:lstStyle/>
          <a:p>
            <a:pPr algn="r"/>
            <a:fld id="{3B65E225-21B6-4A32-9C5D-1A367BBA3452}" type="slidenum">
              <a:rPr lang="en-GB" sz="10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9" descr="http://www.blog.sagmart.com/wp-content/uploads/2013/10/videocon-diwali.jpg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72600" y="0"/>
            <a:ext cx="609600" cy="673769"/>
          </a:xfrm>
          <a:prstGeom prst="rect">
            <a:avLst/>
          </a:prstGeom>
          <a:noFill/>
        </p:spPr>
      </p:pic>
      <p:cxnSp>
        <p:nvCxnSpPr>
          <p:cNvPr id="20" name="Frame Line"/>
          <p:cNvCxnSpPr/>
          <p:nvPr userDrawn="1"/>
        </p:nvCxnSpPr>
        <p:spPr>
          <a:xfrm flipV="1">
            <a:off x="381000" y="8382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rgbClr val="7CBE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F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>
            <a:spLocks noGrp="1"/>
          </p:cNvSpPr>
          <p:nvPr>
            <p:ph sz="quarter" idx="10"/>
          </p:nvPr>
        </p:nvSpPr>
        <p:spPr>
          <a:xfrm>
            <a:off x="530352" y="2212848"/>
            <a:ext cx="4425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5102352" y="2212848"/>
            <a:ext cx="4425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</p:nvPr>
        </p:nvSpPr>
        <p:spPr>
          <a:xfrm>
            <a:off x="530352" y="4498848"/>
            <a:ext cx="4425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1" name="Content Placeholder 5"/>
          <p:cNvSpPr>
            <a:spLocks noGrp="1"/>
          </p:cNvSpPr>
          <p:nvPr>
            <p:ph sz="quarter" idx="13"/>
          </p:nvPr>
        </p:nvSpPr>
        <p:spPr>
          <a:xfrm>
            <a:off x="5102352" y="4498848"/>
            <a:ext cx="4425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3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en-GB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30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451870" y="530352"/>
            <a:ext cx="906979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000" dirty="0" smtClean="0">
                <a:latin typeface="+mn-lt"/>
              </a:rPr>
              <a:t>10/5/2012 D:\Documents and Settings\anupamh270\My Documents\1 Sales\1 Opportunities\0 AirTel\0 Road Show\Roadshow - Presentation 11102012 v0.1.pptx</a:t>
            </a:r>
          </a:p>
        </p:txBody>
      </p:sp>
      <p:sp>
        <p:nvSpPr>
          <p:cNvPr id="32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dirty="0" smtClean="0">
                <a:latin typeface="+mn-lt"/>
              </a:rPr>
              <a:t>VIDEOCON</a:t>
            </a:r>
          </a:p>
        </p:txBody>
      </p:sp>
      <p:sp>
        <p:nvSpPr>
          <p:cNvPr id="20" name="Presentation Disclaimer" hidden="1"/>
          <p:cNvSpPr txBox="1"/>
          <p:nvPr userDrawn="1">
            <p:custDataLst>
              <p:tags r:id="rId3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dirty="0" smtClean="0"/>
          </a:p>
        </p:txBody>
      </p:sp>
      <p:sp>
        <p:nvSpPr>
          <p:cNvPr id="22" name="Section Footer"/>
          <p:cNvSpPr txBox="1"/>
          <p:nvPr userDrawn="1">
            <p:custDataLst>
              <p:tags r:id="rId4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24" name="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en-GB" sz="1100" noProof="0" dirty="0" smtClean="0"/>
          </a:p>
        </p:txBody>
      </p:sp>
      <p:sp>
        <p:nvSpPr>
          <p:cNvPr id="27" name="Page Number"/>
          <p:cNvSpPr txBox="1"/>
          <p:nvPr userDrawn="1">
            <p:custDataLst>
              <p:tags r:id="rId6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dirty="0" smtClean="0">
              <a:latin typeface="+mn-lt"/>
            </a:endParaRPr>
          </a:p>
        </p:txBody>
      </p:sp>
      <p:sp>
        <p:nvSpPr>
          <p:cNvPr id="28" name="Title 2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1" name="TextBox 30"/>
          <p:cNvSpPr txBox="1"/>
          <p:nvPr userDrawn="1"/>
        </p:nvSpPr>
        <p:spPr>
          <a:xfrm>
            <a:off x="8991600" y="7391400"/>
            <a:ext cx="157094" cy="153888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spAutoFit/>
          </a:bodyPr>
          <a:lstStyle/>
          <a:p>
            <a:pPr algn="r"/>
            <a:fld id="{3B65E225-21B6-4A32-9C5D-1A367BBA3452}" type="slidenum">
              <a:rPr lang="en-GB" sz="10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9" descr="http://www.blog.sagmart.com/wp-content/uploads/2013/10/videocon-diwali.jpg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72600" y="0"/>
            <a:ext cx="609600" cy="673769"/>
          </a:xfrm>
          <a:prstGeom prst="rect">
            <a:avLst/>
          </a:prstGeom>
          <a:noFill/>
        </p:spPr>
      </p:pic>
      <p:cxnSp>
        <p:nvCxnSpPr>
          <p:cNvPr id="25" name="Frame Line"/>
          <p:cNvCxnSpPr/>
          <p:nvPr userDrawn="1"/>
        </p:nvCxnSpPr>
        <p:spPr>
          <a:xfrm flipV="1">
            <a:off x="381000" y="8382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rgbClr val="7CBE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id" hidden="1"/>
          <p:cNvGrpSpPr/>
          <p:nvPr>
            <p:custDataLst>
              <p:tags r:id="rId22"/>
            </p:custDataLst>
          </p:nvPr>
        </p:nvGrpSpPr>
        <p:grpSpPr>
          <a:xfrm>
            <a:off x="530352" y="685800"/>
            <a:ext cx="8997696" cy="6711696"/>
            <a:chOff x="530352" y="685800"/>
            <a:chExt cx="8997696" cy="6711696"/>
          </a:xfrm>
        </p:grpSpPr>
        <p:sp>
          <p:nvSpPr>
            <p:cNvPr id="54" name="Footer block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55" name="Title block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56" name="Header block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57" name="Group 600"/>
            <p:cNvGrpSpPr/>
            <p:nvPr userDrawn="1"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139" name="Content block 606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0" name="Content block 605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1" name="Content block 604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2" name="Content block 603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3" name="Content block 602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4" name="Content block 60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58" name="Group 500"/>
            <p:cNvGrpSpPr/>
            <p:nvPr userDrawn="1"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133" name="Content block 506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4" name="Content block 505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5" name="Content block 504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6" name="Content block 503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7" name="Content block 502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8" name="Content block 50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5" name="Group 400"/>
            <p:cNvGrpSpPr/>
            <p:nvPr userDrawn="1"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127" name="Content block 406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8" name="Content block 405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9" name="Content block 404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0" name="Content block 403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1" name="Content block 402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2" name="Content block 40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6" name="Group 300"/>
            <p:cNvGrpSpPr/>
            <p:nvPr userDrawn="1"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121" name="Content block 306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2" name="Content block 305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3" name="Content block 304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4" name="Content block 303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5" name="Content block 302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6" name="Content block 30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7" name="Group 200"/>
            <p:cNvGrpSpPr/>
            <p:nvPr userDrawn="1"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115" name="Content block 206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6" name="Content block 205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7" name="Content block 204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8" name="Content block 203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9" name="Content block 202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0" name="Content block 20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8" name="Group 100"/>
            <p:cNvGrpSpPr/>
            <p:nvPr userDrawn="1"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09" name="Content block 106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0" name="Content block 105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1" name="Content block 104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2" name="Content block 103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3" name="Content block 102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4" name="Content block 10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0352" y="1143000"/>
            <a:ext cx="8997696" cy="914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209800"/>
            <a:ext cx="8997696" cy="441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6652" y="7059304"/>
            <a:ext cx="2638348" cy="341986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r"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9EBD5762-3BDC-484D-9503-7EA6D5A9A8C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3400" y="7059304"/>
            <a:ext cx="2585009" cy="341986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l"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79038" y="7059304"/>
            <a:ext cx="3500323" cy="341986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52" r:id="rId2"/>
    <p:sldLayoutId id="2147483653" r:id="rId3"/>
    <p:sldLayoutId id="2147483681" r:id="rId4"/>
    <p:sldLayoutId id="2147483682" r:id="rId5"/>
    <p:sldLayoutId id="2147483691" r:id="rId6"/>
    <p:sldLayoutId id="2147483702" r:id="rId7"/>
    <p:sldLayoutId id="2147483654" r:id="rId8"/>
    <p:sldLayoutId id="2147483683" r:id="rId9"/>
    <p:sldLayoutId id="2147483703" r:id="rId10"/>
    <p:sldLayoutId id="2147483704" r:id="rId11"/>
    <p:sldLayoutId id="2147483684" r:id="rId12"/>
    <p:sldLayoutId id="2147483685" r:id="rId13"/>
    <p:sldLayoutId id="2147483661" r:id="rId14"/>
    <p:sldLayoutId id="2147483686" r:id="rId15"/>
    <p:sldLayoutId id="2147483687" r:id="rId16"/>
    <p:sldLayoutId id="2147483688" r:id="rId17"/>
    <p:sldLayoutId id="2147483671" r:id="rId18"/>
    <p:sldLayoutId id="2147483689" r:id="rId19"/>
    <p:sldLayoutId id="2147483690" r:id="rId20"/>
  </p:sldLayoutIdLst>
  <p:hf hdr="0"/>
  <p:txStyles>
    <p:titleStyle>
      <a:lvl1pPr algn="l" defTabSz="1018824" rtl="0" eaLnBrk="1" latinLnBrk="0" hangingPunct="1">
        <a:lnSpc>
          <a:spcPct val="100000"/>
        </a:lnSpc>
        <a:spcBef>
          <a:spcPct val="0"/>
        </a:spcBef>
        <a:buNone/>
        <a:defRPr sz="2400" b="1" i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-305647" algn="l" defTabSz="1018824" rtl="0" eaLnBrk="1" fontAlgn="auto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SzTx/>
        <a:buFontTx/>
        <a:buNone/>
        <a:tabLst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305647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Georgia" pitchFamily="18" charset="0"/>
        <a:buChar char="•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611295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Georgia" pitchFamily="18" charset="0"/>
        <a:buChar char="-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916942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Georgia" pitchFamily="18" charset="0"/>
        <a:buChar char="◦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1222589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Georgia" pitchFamily="18" charset="0"/>
        <a:buChar char="›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305647" marR="0" indent="-305647" algn="l" defTabSz="1018824" rtl="0" eaLnBrk="1" fontAlgn="auto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SzPct val="100000"/>
        <a:buFont typeface="+mj-lt"/>
        <a:buAutoNum type="arabicPeriod"/>
        <a:tabLst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611295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SzPct val="100000"/>
        <a:buFont typeface="+mj-lt"/>
        <a:buAutoNum type="alpha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916942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SzPct val="100000"/>
        <a:buFont typeface="+mj-lt"/>
        <a:buAutoNum type="roman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Font typeface="Arial" pitchFamily="34" charset="0"/>
        <a:buNone/>
        <a:defRPr sz="2000" b="1" kern="1200" baseline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7" Type="http://schemas.openxmlformats.org/officeDocument/2006/relationships/image" Target="../media/image46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838200"/>
            <a:ext cx="6934200" cy="914400"/>
          </a:xfrm>
        </p:spPr>
        <p:txBody>
          <a:bodyPr/>
          <a:lstStyle/>
          <a:p>
            <a:r>
              <a:rPr lang="en-US" dirty="0" smtClean="0"/>
              <a:t>VID REF PRM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057400" y="1752600"/>
            <a:ext cx="5943600" cy="457048"/>
          </a:xfrm>
        </p:spPr>
        <p:txBody>
          <a:bodyPr/>
          <a:lstStyle/>
          <a:p>
            <a:r>
              <a:rPr lang="en-US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33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543992" y="1546825"/>
            <a:ext cx="8839204" cy="5387375"/>
          </a:xfrm>
          <a:prstGeom prst="rect">
            <a:avLst/>
          </a:prstGeom>
          <a:ln w="508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8" tIns="45719" rIns="91438" bIns="45719" anchor="ctr"/>
          <a:lstStyle/>
          <a:p>
            <a:pPr algn="ctr">
              <a:defRPr/>
            </a:pPr>
            <a:endParaRPr lang="en-US" b="1" dirty="0">
              <a:latin typeface="+mj-lt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31242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81599" y="1524000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7724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901994" y="1528268"/>
            <a:ext cx="102303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MODEL</a:t>
            </a:r>
            <a:endParaRPr lang="en-IN" sz="1600" b="1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57600" y="1528268"/>
            <a:ext cx="68159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2015</a:t>
            </a:r>
            <a:endParaRPr lang="en-IN" sz="1600" b="1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15935" y="1528268"/>
            <a:ext cx="138210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smtClean="0">
                <a:latin typeface="+mj-lt"/>
              </a:rPr>
              <a:t>FEATURES</a:t>
            </a:r>
            <a:endParaRPr lang="en-IN" sz="1600" b="1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59005" y="1528268"/>
            <a:ext cx="1192951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REMARK</a:t>
            </a:r>
            <a:endParaRPr lang="en-IN" sz="1600" b="1" dirty="0">
              <a:latin typeface="+mj-lt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533400" y="1862552"/>
            <a:ext cx="8839204" cy="0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524000" y="1528268"/>
            <a:ext cx="0" cy="5419786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4504" y="1524000"/>
            <a:ext cx="69922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CAP.</a:t>
            </a:r>
            <a:endParaRPr lang="en-IN" sz="1600" b="1" dirty="0">
              <a:latin typeface="+mj-lt"/>
            </a:endParaRPr>
          </a:p>
        </p:txBody>
      </p:sp>
      <p:sp>
        <p:nvSpPr>
          <p:cNvPr id="45" name="Title 2"/>
          <p:cNvSpPr txBox="1">
            <a:spLocks/>
          </p:cNvSpPr>
          <p:nvPr/>
        </p:nvSpPr>
        <p:spPr>
          <a:xfrm>
            <a:off x="482138" y="1008529"/>
            <a:ext cx="8179724" cy="806824"/>
          </a:xfrm>
          <a:prstGeom prst="rect">
            <a:avLst/>
          </a:prstGeom>
        </p:spPr>
        <p:txBody>
          <a:bodyPr/>
          <a:lstStyle>
            <a:lvl1pPr algn="l" defTabSz="101882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DC Refrigerator Lineup</a:t>
            </a:r>
            <a:endParaRPr lang="en-IN" dirty="0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543993" y="35814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76414" y="2599496"/>
            <a:ext cx="756934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190 L</a:t>
            </a:r>
            <a:endParaRPr lang="en-IN" sz="1600" b="1" dirty="0">
              <a:latin typeface="+mj-lt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574682" y="51816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76414" y="4174124"/>
            <a:ext cx="756934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190 L</a:t>
            </a:r>
            <a:endParaRPr lang="en-IN" sz="1600" b="1" dirty="0">
              <a:latin typeface="+mj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807632" y="48284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VK203PT</a:t>
            </a:r>
            <a:endParaRPr lang="en-IN" sz="1200" b="1" dirty="0">
              <a:latin typeface="+mj-lt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85800" y="5850524"/>
            <a:ext cx="756934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190 L</a:t>
            </a:r>
            <a:endParaRPr lang="en-IN" sz="1600" b="1" dirty="0">
              <a:latin typeface="+mj-lt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817018" y="65048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VU204PT</a:t>
            </a:r>
            <a:endParaRPr lang="en-IN" sz="1200" b="1" dirty="0">
              <a:latin typeface="+mj-lt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419586" y="5475984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4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VCM Door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err="1" smtClean="0"/>
              <a:t>Ikon</a:t>
            </a:r>
            <a:r>
              <a:rPr lang="en-US" sz="1600" b="0" dirty="0" smtClean="0"/>
              <a:t> Handle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3590786" y="58674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3590786" y="41910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410200" y="3817205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3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VCM Door 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err="1" smtClean="0"/>
              <a:t>Ikon</a:t>
            </a:r>
            <a:r>
              <a:rPr lang="en-US" sz="1600" b="0" dirty="0" smtClean="0"/>
              <a:t> Handle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pic>
        <p:nvPicPr>
          <p:cNvPr id="49" name="Picture 4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817205"/>
            <a:ext cx="436728" cy="914400"/>
          </a:xfrm>
          <a:prstGeom prst="rect">
            <a:avLst/>
          </a:prstGeom>
          <a:noFill/>
        </p:spPr>
      </p:pic>
      <p:pic>
        <p:nvPicPr>
          <p:cNvPr id="51" name="Picture 5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0658" y="5475984"/>
            <a:ext cx="433470" cy="914400"/>
          </a:xfrm>
          <a:prstGeom prst="rect">
            <a:avLst/>
          </a:prstGeom>
          <a:noFill/>
        </p:spPr>
      </p:pic>
      <p:sp>
        <p:nvSpPr>
          <p:cNvPr id="54" name="TextBox 53"/>
          <p:cNvSpPr txBox="1"/>
          <p:nvPr/>
        </p:nvSpPr>
        <p:spPr>
          <a:xfrm>
            <a:off x="3753936" y="4551406"/>
            <a:ext cx="1240368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Ivy &amp; Vine Series</a:t>
            </a:r>
            <a:endParaRPr lang="en-IN" sz="1200" b="1" dirty="0">
              <a:latin typeface="+mj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979832" y="4492825"/>
            <a:ext cx="1240368" cy="73866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Discontinue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Consume &amp; Close</a:t>
            </a:r>
            <a:endParaRPr lang="en-IN" sz="1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05200" y="3729337"/>
            <a:ext cx="1600199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Dual Tone Leaf – red &amp; grey</a:t>
            </a:r>
            <a:endParaRPr lang="en-IN" sz="1200" b="1" dirty="0">
              <a:latin typeface="+mj-l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657600" y="5943600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Floret  Series</a:t>
            </a:r>
            <a:endParaRPr lang="en-IN" sz="1200" b="1" dirty="0">
              <a:latin typeface="+mj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751236" y="3869272"/>
            <a:ext cx="1974384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Continue-March</a:t>
            </a:r>
            <a:endParaRPr lang="en-IN" sz="1400" b="1" dirty="0">
              <a:latin typeface="+mj-lt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312832" y="2334164"/>
            <a:ext cx="2209800" cy="83099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3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PCM Door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Diamond Handle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960032" y="32282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VK203P</a:t>
            </a:r>
            <a:endParaRPr lang="en-IN" sz="1600" b="1" dirty="0">
              <a:latin typeface="+mj-lt"/>
            </a:endParaRPr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3442728" y="2403159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80" name="Picture 7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800" y="2183255"/>
            <a:ext cx="434975" cy="914400"/>
          </a:xfrm>
          <a:prstGeom prst="rect">
            <a:avLst/>
          </a:prstGeom>
          <a:noFill/>
        </p:spPr>
      </p:pic>
      <p:sp>
        <p:nvSpPr>
          <p:cNvPr id="82" name="TextBox 81"/>
          <p:cNvSpPr txBox="1"/>
          <p:nvPr/>
        </p:nvSpPr>
        <p:spPr>
          <a:xfrm>
            <a:off x="3753936" y="2964362"/>
            <a:ext cx="1240368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Dual Tone &amp; Vine Series</a:t>
            </a:r>
            <a:endParaRPr lang="en-IN" sz="1200" b="1" dirty="0">
              <a:latin typeface="+mj-lt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882464" y="2860359"/>
            <a:ext cx="1240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Discontinue</a:t>
            </a:r>
            <a:endParaRPr lang="en-IN" sz="1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636432" y="2098359"/>
            <a:ext cx="15451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Diamond Series</a:t>
            </a:r>
            <a:endParaRPr lang="en-IN" sz="1200" b="1" dirty="0">
              <a:latin typeface="+mj-lt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751236" y="2236857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Continue-April</a:t>
            </a:r>
            <a:endParaRPr lang="en-IN" sz="1400" b="1" dirty="0">
              <a:latin typeface="+mj-lt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3461740" y="2805952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&quot;No&quot; Symbol 49"/>
          <p:cNvSpPr/>
          <p:nvPr/>
        </p:nvSpPr>
        <p:spPr>
          <a:xfrm>
            <a:off x="3980794" y="2654819"/>
            <a:ext cx="269000" cy="283029"/>
          </a:xfrm>
          <a:prstGeom prst="noSmoking">
            <a:avLst/>
          </a:prstGeom>
          <a:solidFill>
            <a:srgbClr val="FF0000"/>
          </a:solidFill>
          <a:ln w="2540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IN" noProof="0" dirty="0" smtClean="0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3593164" y="4534008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717020" y="5953899"/>
            <a:ext cx="1974384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Continue-March</a:t>
            </a:r>
            <a:endParaRPr lang="en-IN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04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543992" y="1546825"/>
            <a:ext cx="8839204" cy="5387375"/>
          </a:xfrm>
          <a:prstGeom prst="rect">
            <a:avLst/>
          </a:prstGeom>
          <a:ln w="508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8" tIns="45719" rIns="91438" bIns="45719" anchor="ctr"/>
          <a:lstStyle/>
          <a:p>
            <a:pPr algn="ctr">
              <a:defRPr/>
            </a:pPr>
            <a:endParaRPr lang="en-US" b="1" dirty="0">
              <a:latin typeface="+mj-lt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31242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81599" y="1524000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7724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901994" y="1528268"/>
            <a:ext cx="102303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MODEL</a:t>
            </a:r>
            <a:endParaRPr lang="en-IN" sz="1600" b="1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57600" y="1528268"/>
            <a:ext cx="68159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2015</a:t>
            </a:r>
            <a:endParaRPr lang="en-IN" sz="1600" b="1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15935" y="1528268"/>
            <a:ext cx="138210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smtClean="0">
                <a:latin typeface="+mj-lt"/>
              </a:rPr>
              <a:t>FEATURES</a:t>
            </a:r>
            <a:endParaRPr lang="en-IN" sz="1600" b="1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59005" y="1528268"/>
            <a:ext cx="1192951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REMARK</a:t>
            </a:r>
            <a:endParaRPr lang="en-IN" sz="1600" b="1" dirty="0">
              <a:latin typeface="+mj-lt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533400" y="1862552"/>
            <a:ext cx="8839204" cy="0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524000" y="1528268"/>
            <a:ext cx="0" cy="5419786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4504" y="1524000"/>
            <a:ext cx="69922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CAP.</a:t>
            </a:r>
            <a:endParaRPr lang="en-IN" sz="1600" b="1" dirty="0">
              <a:latin typeface="+mj-lt"/>
            </a:endParaRPr>
          </a:p>
        </p:txBody>
      </p:sp>
      <p:sp>
        <p:nvSpPr>
          <p:cNvPr id="45" name="Title 2"/>
          <p:cNvSpPr txBox="1">
            <a:spLocks/>
          </p:cNvSpPr>
          <p:nvPr/>
        </p:nvSpPr>
        <p:spPr>
          <a:xfrm>
            <a:off x="482138" y="1008529"/>
            <a:ext cx="8179724" cy="806824"/>
          </a:xfrm>
          <a:prstGeom prst="rect">
            <a:avLst/>
          </a:prstGeom>
        </p:spPr>
        <p:txBody>
          <a:bodyPr/>
          <a:lstStyle>
            <a:lvl1pPr algn="l" defTabSz="101882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DC Refrigerator Lineup</a:t>
            </a:r>
            <a:endParaRPr lang="en-IN" dirty="0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543993" y="35814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76414" y="2599496"/>
            <a:ext cx="756934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190 L</a:t>
            </a:r>
            <a:endParaRPr lang="en-IN" sz="1600" b="1" dirty="0">
              <a:latin typeface="+mj-lt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410200" y="2293205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4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VCM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D Handle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807632" y="3187244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VI204PT</a:t>
            </a:r>
            <a:endParaRPr lang="en-IN" sz="1600" b="1" dirty="0">
              <a:latin typeface="+mj-lt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574682" y="51816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76414" y="4174124"/>
            <a:ext cx="756934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190 L</a:t>
            </a:r>
            <a:endParaRPr lang="en-IN" sz="1600" b="1" dirty="0">
              <a:latin typeface="+mj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807632" y="48284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VI205LTC</a:t>
            </a:r>
            <a:endParaRPr lang="en-IN" sz="1200" b="1" dirty="0">
              <a:latin typeface="+mj-lt"/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3540096" y="26670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85800" y="5850524"/>
            <a:ext cx="756934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190 L</a:t>
            </a:r>
            <a:endParaRPr lang="en-IN" sz="1600" b="1" dirty="0">
              <a:latin typeface="+mj-lt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817018" y="65048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VI205LSC</a:t>
            </a:r>
            <a:endParaRPr lang="en-IN" sz="1200" b="1" dirty="0">
              <a:latin typeface="+mj-lt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419586" y="5475984"/>
            <a:ext cx="2209800" cy="132343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5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VCM Door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D Handle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Base Stand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Cool Booster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3590786" y="58674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3581400" y="42672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2" name="Picture 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1712" y="2133600"/>
            <a:ext cx="416688" cy="914400"/>
          </a:xfrm>
          <a:prstGeom prst="rect">
            <a:avLst/>
          </a:prstGeom>
          <a:noFill/>
        </p:spPr>
      </p:pic>
      <p:pic>
        <p:nvPicPr>
          <p:cNvPr id="46" name="Picture 4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21712" y="3810000"/>
            <a:ext cx="422031" cy="914400"/>
          </a:xfrm>
          <a:prstGeom prst="rect">
            <a:avLst/>
          </a:prstGeom>
          <a:noFill/>
        </p:spPr>
      </p:pic>
      <p:sp>
        <p:nvSpPr>
          <p:cNvPr id="50" name="TextBox 49"/>
          <p:cNvSpPr txBox="1"/>
          <p:nvPr/>
        </p:nvSpPr>
        <p:spPr>
          <a:xfrm>
            <a:off x="5410200" y="3799584"/>
            <a:ext cx="2209800" cy="132343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5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VCM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D Handle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Cool Booster</a:t>
            </a:r>
          </a:p>
        </p:txBody>
      </p:sp>
      <p:pic>
        <p:nvPicPr>
          <p:cNvPr id="53" name="Picture 5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40788" y="5475984"/>
            <a:ext cx="402955" cy="914400"/>
          </a:xfrm>
          <a:prstGeom prst="rect">
            <a:avLst/>
          </a:prstGeom>
          <a:noFill/>
        </p:spPr>
      </p:pic>
      <p:sp>
        <p:nvSpPr>
          <p:cNvPr id="33" name="TextBox 32"/>
          <p:cNvSpPr txBox="1"/>
          <p:nvPr/>
        </p:nvSpPr>
        <p:spPr>
          <a:xfrm>
            <a:off x="3407832" y="2847203"/>
            <a:ext cx="1621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Camellia Series</a:t>
            </a:r>
            <a:endParaRPr lang="en-IN" sz="1200" b="1" dirty="0">
              <a:latin typeface="+mj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429000" y="6047603"/>
            <a:ext cx="1621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Camellia Series</a:t>
            </a:r>
            <a:endParaRPr lang="en-IN" sz="1200" b="1" dirty="0"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560232" y="4371203"/>
            <a:ext cx="1621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New VCM</a:t>
            </a:r>
            <a:endParaRPr lang="en-IN" sz="1200" b="1" dirty="0"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827432" y="5943600"/>
            <a:ext cx="1621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Consume &amp; Close</a:t>
            </a:r>
            <a:endParaRPr lang="en-IN" sz="1200" b="1" dirty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056032" y="4191000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IN" sz="1400" b="1" dirty="0" smtClean="0">
                <a:latin typeface="+mj-lt"/>
              </a:rPr>
              <a:t>TBD</a:t>
            </a:r>
            <a:endParaRPr lang="en-IN" sz="1400" b="1" dirty="0">
              <a:latin typeface="+mj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819571" y="2548784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Continue-Jan</a:t>
            </a:r>
            <a:endParaRPr lang="en-IN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04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543992" y="1546825"/>
            <a:ext cx="8839204" cy="5387375"/>
          </a:xfrm>
          <a:prstGeom prst="rect">
            <a:avLst/>
          </a:prstGeom>
          <a:ln w="508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8" tIns="45719" rIns="91438" bIns="45719" anchor="ctr"/>
          <a:lstStyle/>
          <a:p>
            <a:pPr algn="ctr">
              <a:defRPr/>
            </a:pPr>
            <a:endParaRPr lang="en-US" b="1" dirty="0">
              <a:latin typeface="+mj-lt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31242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81599" y="1524000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7724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901994" y="1528268"/>
            <a:ext cx="102303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MODEL</a:t>
            </a:r>
            <a:endParaRPr lang="en-IN" sz="1600" b="1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57600" y="1528268"/>
            <a:ext cx="68159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2015</a:t>
            </a:r>
            <a:endParaRPr lang="en-IN" sz="1600" b="1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15935" y="1528268"/>
            <a:ext cx="138210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smtClean="0">
                <a:latin typeface="+mj-lt"/>
              </a:rPr>
              <a:t>FEATURES</a:t>
            </a:r>
            <a:endParaRPr lang="en-IN" sz="1600" b="1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59005" y="1528268"/>
            <a:ext cx="1192951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REMARK</a:t>
            </a:r>
            <a:endParaRPr lang="en-IN" sz="1600" b="1" dirty="0">
              <a:latin typeface="+mj-lt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533400" y="1862552"/>
            <a:ext cx="8839204" cy="0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524000" y="1528268"/>
            <a:ext cx="0" cy="5419786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4504" y="1524000"/>
            <a:ext cx="69922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CAP.</a:t>
            </a:r>
            <a:endParaRPr lang="en-IN" sz="1600" b="1" dirty="0">
              <a:latin typeface="+mj-lt"/>
            </a:endParaRPr>
          </a:p>
        </p:txBody>
      </p:sp>
      <p:sp>
        <p:nvSpPr>
          <p:cNvPr id="45" name="Title 2"/>
          <p:cNvSpPr txBox="1">
            <a:spLocks/>
          </p:cNvSpPr>
          <p:nvPr/>
        </p:nvSpPr>
        <p:spPr>
          <a:xfrm>
            <a:off x="482138" y="1008529"/>
            <a:ext cx="8179724" cy="806824"/>
          </a:xfrm>
          <a:prstGeom prst="rect">
            <a:avLst/>
          </a:prstGeom>
        </p:spPr>
        <p:txBody>
          <a:bodyPr/>
          <a:lstStyle>
            <a:lvl1pPr algn="l" defTabSz="101882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DC Refrigerator Lineup</a:t>
            </a:r>
            <a:endParaRPr lang="en-IN" dirty="0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543993" y="35814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76414" y="2599496"/>
            <a:ext cx="756934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190 L</a:t>
            </a:r>
            <a:endParaRPr lang="en-IN" sz="1600" b="1" dirty="0">
              <a:latin typeface="+mj-lt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410200" y="2133600"/>
            <a:ext cx="2351628" cy="132343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6/7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Uniglass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Base Stand &amp; Table top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Cool Booster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807632" y="3187244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VZ206SSC</a:t>
            </a:r>
            <a:endParaRPr lang="en-IN" sz="1600" b="1" dirty="0">
              <a:latin typeface="+mj-lt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574682" y="51816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76414" y="4174124"/>
            <a:ext cx="756934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190 L</a:t>
            </a:r>
            <a:endParaRPr lang="en-IN" sz="1600" b="1" dirty="0">
              <a:latin typeface="+mj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807632" y="48284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VZ205USC</a:t>
            </a:r>
            <a:endParaRPr lang="en-IN" sz="1200" b="1" dirty="0">
              <a:latin typeface="+mj-lt"/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3540096" y="26670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85800" y="5850524"/>
            <a:ext cx="756934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190 L</a:t>
            </a:r>
            <a:endParaRPr lang="en-IN" sz="1600" b="1" dirty="0">
              <a:latin typeface="+mj-lt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817018" y="65048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VZ205LTC</a:t>
            </a:r>
            <a:endParaRPr lang="en-IN" sz="1200" b="1" dirty="0">
              <a:latin typeface="+mj-lt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419586" y="5475984"/>
            <a:ext cx="2209800" cy="132343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5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VCM Door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Cool Booster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VCM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3590786" y="58674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3581400" y="42672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410200" y="3799584"/>
            <a:ext cx="2209800" cy="132343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5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Uniglass 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Cool Booster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Base stand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836" y="2057400"/>
            <a:ext cx="405764" cy="1098309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3750043"/>
            <a:ext cx="473825" cy="1078360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5429753"/>
            <a:ext cx="514517" cy="1047247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3581400" y="2743200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Silver Leaf</a:t>
            </a:r>
            <a:endParaRPr lang="en-IN" sz="1200" b="1" dirty="0"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352799" y="4371203"/>
            <a:ext cx="1828799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Silver Leaf/Lily Art</a:t>
            </a:r>
            <a:endParaRPr lang="en-IN" sz="1200" b="1" dirty="0">
              <a:latin typeface="+mj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581400" y="6047603"/>
            <a:ext cx="1240368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Rose Red / Rose Grey</a:t>
            </a:r>
            <a:endParaRPr lang="en-IN" sz="1200" b="1" dirty="0"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782973" y="2514600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Continue- Jan</a:t>
            </a:r>
            <a:endParaRPr lang="en-IN" sz="1400" b="1" dirty="0"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782908" y="4174124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Continue-Jan</a:t>
            </a:r>
            <a:endParaRPr lang="en-IN" sz="1400" b="1" dirty="0">
              <a:latin typeface="+mj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778955" y="5881301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Continue- Jan</a:t>
            </a:r>
            <a:endParaRPr lang="en-IN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04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543992" y="1546825"/>
            <a:ext cx="8839204" cy="5387375"/>
          </a:xfrm>
          <a:prstGeom prst="rect">
            <a:avLst/>
          </a:prstGeom>
          <a:ln w="508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8" tIns="45719" rIns="91438" bIns="45719" anchor="ctr"/>
          <a:lstStyle/>
          <a:p>
            <a:pPr algn="ctr">
              <a:defRPr/>
            </a:pPr>
            <a:endParaRPr lang="en-US" b="1" dirty="0">
              <a:latin typeface="+mj-lt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31242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81599" y="1524000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7724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901994" y="1528268"/>
            <a:ext cx="102303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MODEL</a:t>
            </a:r>
            <a:endParaRPr lang="en-IN" sz="1600" b="1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57600" y="1528268"/>
            <a:ext cx="68159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2015</a:t>
            </a:r>
            <a:endParaRPr lang="en-IN" sz="1600" b="1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15935" y="1528268"/>
            <a:ext cx="138210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smtClean="0">
                <a:latin typeface="+mj-lt"/>
              </a:rPr>
              <a:t>FEATURES</a:t>
            </a:r>
            <a:endParaRPr lang="en-IN" sz="1600" b="1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59005" y="1528268"/>
            <a:ext cx="1192951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REMARK</a:t>
            </a:r>
            <a:endParaRPr lang="en-IN" sz="1600" b="1" dirty="0">
              <a:latin typeface="+mj-lt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533400" y="1862552"/>
            <a:ext cx="8839204" cy="0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524000" y="1528268"/>
            <a:ext cx="0" cy="5419786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4504" y="1524000"/>
            <a:ext cx="69922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CAP.</a:t>
            </a:r>
            <a:endParaRPr lang="en-IN" sz="1600" b="1" dirty="0">
              <a:latin typeface="+mj-lt"/>
            </a:endParaRPr>
          </a:p>
        </p:txBody>
      </p:sp>
      <p:sp>
        <p:nvSpPr>
          <p:cNvPr id="45" name="Title 2"/>
          <p:cNvSpPr txBox="1">
            <a:spLocks/>
          </p:cNvSpPr>
          <p:nvPr/>
        </p:nvSpPr>
        <p:spPr>
          <a:xfrm>
            <a:off x="482138" y="1008529"/>
            <a:ext cx="8179724" cy="806824"/>
          </a:xfrm>
          <a:prstGeom prst="rect">
            <a:avLst/>
          </a:prstGeom>
        </p:spPr>
        <p:txBody>
          <a:bodyPr/>
          <a:lstStyle>
            <a:lvl1pPr algn="l" defTabSz="101882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DC Refrigerator Lineup</a:t>
            </a:r>
            <a:endParaRPr lang="en-IN" dirty="0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543993" y="35814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76414" y="2599496"/>
            <a:ext cx="756934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190 L</a:t>
            </a:r>
            <a:endParaRPr lang="en-IN" sz="1600" b="1" dirty="0">
              <a:latin typeface="+mj-lt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410200" y="2293205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5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PCM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Cool Booster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807632" y="3187244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VZ205PTC</a:t>
            </a:r>
            <a:endParaRPr lang="en-IN" sz="1600" b="1" dirty="0">
              <a:latin typeface="+mj-lt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574682" y="51816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76414" y="4174124"/>
            <a:ext cx="756934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190 L</a:t>
            </a:r>
            <a:endParaRPr lang="en-IN" sz="1600" b="1" dirty="0">
              <a:latin typeface="+mj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807632" y="48284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VZ205PT</a:t>
            </a:r>
            <a:endParaRPr lang="en-IN" sz="1200" b="1" dirty="0">
              <a:latin typeface="+mj-lt"/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3540096" y="26670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85800" y="5850524"/>
            <a:ext cx="73128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215 L</a:t>
            </a:r>
            <a:endParaRPr lang="en-IN" sz="1600" b="1" dirty="0">
              <a:latin typeface="+mj-lt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817018" y="65810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VZ226SSC</a:t>
            </a:r>
            <a:endParaRPr lang="en-IN" sz="1200" b="1" dirty="0">
              <a:latin typeface="+mj-lt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419586" y="5475984"/>
            <a:ext cx="2209800" cy="132343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6/7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VCM Door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Cool Booster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Base Stand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Table top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3590786" y="58674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410200" y="3799584"/>
            <a:ext cx="2209800" cy="83099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5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PCM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pic>
        <p:nvPicPr>
          <p:cNvPr id="32" name="Picture 31"/>
          <p:cNvPicPr>
            <a:picLocks noChangeAspect="1" noChangeArrowheads="1"/>
          </p:cNvPicPr>
          <p:nvPr/>
        </p:nvPicPr>
        <p:blipFill rotWithShape="1">
          <a:blip r:embed="rId2" cstate="print"/>
          <a:srcRect l="6653" t="2899" r="6861" b="13803"/>
          <a:stretch/>
        </p:blipFill>
        <p:spPr bwMode="auto">
          <a:xfrm>
            <a:off x="2057400" y="2133600"/>
            <a:ext cx="498484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" name="Picture 45"/>
          <p:cNvPicPr>
            <a:picLocks noChangeAspect="1" noChangeArrowheads="1"/>
          </p:cNvPicPr>
          <p:nvPr/>
        </p:nvPicPr>
        <p:blipFill rotWithShape="1">
          <a:blip r:embed="rId2" cstate="print"/>
          <a:srcRect l="6653" t="2899" r="6861" b="13803"/>
          <a:stretch/>
        </p:blipFill>
        <p:spPr bwMode="auto">
          <a:xfrm>
            <a:off x="2057400" y="3752850"/>
            <a:ext cx="498484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120" y="5406494"/>
            <a:ext cx="405764" cy="1098309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3601536" y="4415137"/>
            <a:ext cx="1240368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Diamond Series</a:t>
            </a:r>
            <a:endParaRPr lang="en-IN" sz="1200" b="1" dirty="0"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560232" y="2814937"/>
            <a:ext cx="1240368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Diamond Series</a:t>
            </a:r>
            <a:endParaRPr lang="en-IN" sz="1200" b="1" dirty="0"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81400" y="59714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Silver Leaf</a:t>
            </a:r>
            <a:endParaRPr lang="en-IN" sz="1200" b="1" dirty="0">
              <a:latin typeface="+mj-lt"/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3540096" y="4192267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782973" y="2514600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Continue- Jan</a:t>
            </a:r>
            <a:endParaRPr lang="en-IN" sz="1400" b="1" dirty="0"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782908" y="4174124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Continue-Jan</a:t>
            </a:r>
            <a:endParaRPr lang="en-IN" sz="1400" b="1" dirty="0">
              <a:latin typeface="+mj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778955" y="5881301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Continue- Jan</a:t>
            </a:r>
            <a:endParaRPr lang="en-IN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04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543992" y="1546825"/>
            <a:ext cx="8839204" cy="5387375"/>
          </a:xfrm>
          <a:prstGeom prst="rect">
            <a:avLst/>
          </a:prstGeom>
          <a:ln w="508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8" tIns="45719" rIns="91438" bIns="45719" anchor="ctr"/>
          <a:lstStyle/>
          <a:p>
            <a:pPr algn="ctr">
              <a:defRPr/>
            </a:pPr>
            <a:endParaRPr lang="en-US" b="1" dirty="0">
              <a:latin typeface="+mj-lt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31242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81599" y="1524000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7724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901994" y="1528268"/>
            <a:ext cx="102303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MODEL</a:t>
            </a:r>
            <a:endParaRPr lang="en-IN" sz="1600" b="1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57600" y="1528268"/>
            <a:ext cx="68159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2015</a:t>
            </a:r>
            <a:endParaRPr lang="en-IN" sz="1600" b="1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15935" y="1528268"/>
            <a:ext cx="138210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smtClean="0">
                <a:latin typeface="+mj-lt"/>
              </a:rPr>
              <a:t>FEATURES</a:t>
            </a:r>
            <a:endParaRPr lang="en-IN" sz="1600" b="1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59005" y="1528268"/>
            <a:ext cx="1192951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REMARK</a:t>
            </a:r>
            <a:endParaRPr lang="en-IN" sz="1600" b="1" dirty="0">
              <a:latin typeface="+mj-lt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533400" y="1862552"/>
            <a:ext cx="8839204" cy="0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524000" y="1528268"/>
            <a:ext cx="0" cy="5419786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4504" y="1524000"/>
            <a:ext cx="69922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CAP.</a:t>
            </a:r>
            <a:endParaRPr lang="en-IN" sz="1600" b="1" dirty="0">
              <a:latin typeface="+mj-lt"/>
            </a:endParaRPr>
          </a:p>
        </p:txBody>
      </p:sp>
      <p:sp>
        <p:nvSpPr>
          <p:cNvPr id="45" name="Title 2"/>
          <p:cNvSpPr txBox="1">
            <a:spLocks/>
          </p:cNvSpPr>
          <p:nvPr/>
        </p:nvSpPr>
        <p:spPr>
          <a:xfrm>
            <a:off x="482138" y="1008529"/>
            <a:ext cx="8179724" cy="806824"/>
          </a:xfrm>
          <a:prstGeom prst="rect">
            <a:avLst/>
          </a:prstGeom>
        </p:spPr>
        <p:txBody>
          <a:bodyPr/>
          <a:lstStyle>
            <a:lvl1pPr algn="l" defTabSz="101882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DC Refrigerator Lineup</a:t>
            </a:r>
            <a:endParaRPr lang="en-IN" dirty="0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543993" y="35814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76414" y="2599496"/>
            <a:ext cx="73128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215 L</a:t>
            </a:r>
            <a:endParaRPr lang="en-IN" sz="1600" b="1" dirty="0">
              <a:latin typeface="+mj-lt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574682" y="51816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76414" y="4174124"/>
            <a:ext cx="73128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215 L</a:t>
            </a:r>
            <a:endParaRPr lang="en-IN" sz="1600" b="1" dirty="0">
              <a:latin typeface="+mj-lt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85800" y="5850524"/>
            <a:ext cx="73128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215 L</a:t>
            </a:r>
            <a:endParaRPr lang="en-IN" sz="1600" b="1" dirty="0"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07632" y="31520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VZ225USC</a:t>
            </a:r>
            <a:endParaRPr lang="en-IN" sz="1200" b="1" dirty="0"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817018" y="48284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VZ225LTC</a:t>
            </a:r>
            <a:endParaRPr lang="en-IN" sz="1200" b="1" dirty="0"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419586" y="3799584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5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VCM Door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Cool Booster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410200" y="2057400"/>
            <a:ext cx="2209800" cy="132343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5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Uniglass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Cool Booster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Base stand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073643"/>
            <a:ext cx="473825" cy="1078360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3753353"/>
            <a:ext cx="514517" cy="1047247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5410200" y="5399784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5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PCM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Cool Booster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807632" y="6387644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VZ225PTC</a:t>
            </a:r>
            <a:endParaRPr lang="en-IN" sz="1600" b="1" dirty="0">
              <a:latin typeface="+mj-lt"/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3540096" y="58674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61" name="Picture 60"/>
          <p:cNvPicPr>
            <a:picLocks noChangeAspect="1" noChangeArrowheads="1"/>
          </p:cNvPicPr>
          <p:nvPr/>
        </p:nvPicPr>
        <p:blipFill rotWithShape="1">
          <a:blip r:embed="rId4" cstate="print"/>
          <a:srcRect l="6653" t="2899" r="6861" b="13803"/>
          <a:stretch/>
        </p:blipFill>
        <p:spPr bwMode="auto">
          <a:xfrm>
            <a:off x="2057400" y="5334000"/>
            <a:ext cx="498484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2" name="Straight Arrow Connector 61"/>
          <p:cNvCxnSpPr/>
          <p:nvPr/>
        </p:nvCxnSpPr>
        <p:spPr>
          <a:xfrm>
            <a:off x="3581400" y="42672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581400" y="27432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276601" y="2847203"/>
            <a:ext cx="1828799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Silver Leaf/Lily Art</a:t>
            </a:r>
            <a:endParaRPr lang="en-IN" sz="1200" b="1" dirty="0"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581400" y="4343400"/>
            <a:ext cx="1240368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Rose Red / Rose Grey</a:t>
            </a:r>
            <a:endParaRPr lang="en-IN" sz="1200" b="1" dirty="0">
              <a:latin typeface="+mj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560232" y="5943600"/>
            <a:ext cx="1240368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Diamond Series</a:t>
            </a:r>
            <a:endParaRPr lang="en-IN" sz="1200" b="1" dirty="0">
              <a:latin typeface="+mj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782973" y="2514600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Continue- Jan</a:t>
            </a:r>
            <a:endParaRPr lang="en-IN" sz="1400" b="1" dirty="0">
              <a:latin typeface="+mj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782908" y="4174124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Continue-Jan</a:t>
            </a:r>
            <a:endParaRPr lang="en-IN" sz="1400" b="1" dirty="0"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778955" y="5881301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Continue- Jan</a:t>
            </a:r>
            <a:endParaRPr lang="en-IN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04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543992" y="1546825"/>
            <a:ext cx="8839204" cy="5387375"/>
          </a:xfrm>
          <a:prstGeom prst="rect">
            <a:avLst/>
          </a:prstGeom>
          <a:ln w="508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8" tIns="45719" rIns="91438" bIns="45719" anchor="ctr"/>
          <a:lstStyle/>
          <a:p>
            <a:pPr algn="ctr">
              <a:defRPr/>
            </a:pPr>
            <a:endParaRPr lang="en-US" b="1" dirty="0">
              <a:latin typeface="+mj-lt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31242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81599" y="1524000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7724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901994" y="1528268"/>
            <a:ext cx="102303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MODEL</a:t>
            </a:r>
            <a:endParaRPr lang="en-IN" sz="1600" b="1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57600" y="1528268"/>
            <a:ext cx="68159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2015</a:t>
            </a:r>
            <a:endParaRPr lang="en-IN" sz="1600" b="1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15935" y="1528268"/>
            <a:ext cx="138210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smtClean="0">
                <a:latin typeface="+mj-lt"/>
              </a:rPr>
              <a:t>FEATURES</a:t>
            </a:r>
            <a:endParaRPr lang="en-IN" sz="1600" b="1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59005" y="1528268"/>
            <a:ext cx="1192951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REMARK</a:t>
            </a:r>
            <a:endParaRPr lang="en-IN" sz="1600" b="1" dirty="0">
              <a:latin typeface="+mj-lt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533400" y="1862552"/>
            <a:ext cx="8839204" cy="0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524000" y="1528268"/>
            <a:ext cx="0" cy="5419786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4504" y="1524000"/>
            <a:ext cx="69922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CAP.</a:t>
            </a:r>
            <a:endParaRPr lang="en-IN" sz="1600" b="1" dirty="0">
              <a:latin typeface="+mj-lt"/>
            </a:endParaRPr>
          </a:p>
        </p:txBody>
      </p:sp>
      <p:sp>
        <p:nvSpPr>
          <p:cNvPr id="45" name="Title 2"/>
          <p:cNvSpPr txBox="1">
            <a:spLocks/>
          </p:cNvSpPr>
          <p:nvPr/>
        </p:nvSpPr>
        <p:spPr>
          <a:xfrm>
            <a:off x="482138" y="1008529"/>
            <a:ext cx="8179724" cy="806824"/>
          </a:xfrm>
          <a:prstGeom prst="rect">
            <a:avLst/>
          </a:prstGeom>
        </p:spPr>
        <p:txBody>
          <a:bodyPr/>
          <a:lstStyle>
            <a:lvl1pPr algn="l" defTabSz="101882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DC Refrigerator Lineup</a:t>
            </a:r>
            <a:endParaRPr lang="en-IN" dirty="0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543993" y="35814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74682" y="51816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76414" y="4174124"/>
            <a:ext cx="73128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215 L</a:t>
            </a:r>
            <a:endParaRPr lang="en-IN" sz="1600" b="1" dirty="0">
              <a:latin typeface="+mj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807632" y="48284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VC223LTC</a:t>
            </a:r>
            <a:endParaRPr lang="en-IN" sz="1200" b="1" dirty="0">
              <a:latin typeface="+mj-lt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85800" y="5850524"/>
            <a:ext cx="73128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215 L</a:t>
            </a:r>
            <a:endParaRPr lang="en-IN" sz="1600" b="1" dirty="0">
              <a:latin typeface="+mj-lt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817018" y="65048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VC223LSC</a:t>
            </a:r>
            <a:endParaRPr lang="en-IN" sz="1200" b="1" dirty="0"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10200" y="3799584"/>
            <a:ext cx="2209800" cy="132343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3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VCM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err="1" smtClean="0"/>
              <a:t>Ikon</a:t>
            </a:r>
            <a:r>
              <a:rPr lang="en-US" sz="1600" b="0" dirty="0" smtClean="0"/>
              <a:t> Handle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Cool Booster</a:t>
            </a:r>
          </a:p>
        </p:txBody>
      </p:sp>
      <p:pic>
        <p:nvPicPr>
          <p:cNvPr id="48" name="Picture 4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799186"/>
            <a:ext cx="507910" cy="1001414"/>
          </a:xfrm>
          <a:prstGeom prst="rect">
            <a:avLst/>
          </a:prstGeom>
          <a:noFill/>
        </p:spPr>
      </p:pic>
      <p:pic>
        <p:nvPicPr>
          <p:cNvPr id="49" name="Picture 48" descr="C:\Users\Administrator\AppData\Local\Microsoft\Windows\Temporary Internet Files\OLK18CD\REFVCL224TBE-FDA (2)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71" r="24973"/>
          <a:stretch/>
        </p:blipFill>
        <p:spPr bwMode="auto">
          <a:xfrm>
            <a:off x="2003684" y="5410200"/>
            <a:ext cx="587116" cy="1090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TextBox 50"/>
          <p:cNvSpPr txBox="1"/>
          <p:nvPr/>
        </p:nvSpPr>
        <p:spPr>
          <a:xfrm>
            <a:off x="5410200" y="5257800"/>
            <a:ext cx="2209800" cy="156965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3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VCM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err="1" smtClean="0"/>
              <a:t>Ikon</a:t>
            </a:r>
            <a:r>
              <a:rPr lang="en-US" sz="1600" b="0" dirty="0" smtClean="0"/>
              <a:t> Handle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Base Stand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Cool Booster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979832" y="5788225"/>
            <a:ext cx="1240368" cy="73866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Discontinue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Consume &amp; Close</a:t>
            </a:r>
            <a:endParaRPr lang="en-IN" sz="18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3581400" y="44196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601536" y="5943600"/>
            <a:ext cx="1240368" cy="646329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Creeper &amp; Camellia Series</a:t>
            </a:r>
            <a:endParaRPr lang="en-IN" sz="1200" b="1" dirty="0"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581400" y="40664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Floret  Series</a:t>
            </a:r>
            <a:endParaRPr lang="en-IN" sz="1200" b="1" dirty="0">
              <a:latin typeface="+mj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703503" y="4101140"/>
            <a:ext cx="1776395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Continue- March</a:t>
            </a:r>
            <a:endParaRPr lang="en-IN" sz="1400" b="1" dirty="0">
              <a:latin typeface="+mj-lt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3601535" y="5850524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&quot;No&quot; Symbol 58"/>
          <p:cNvSpPr/>
          <p:nvPr/>
        </p:nvSpPr>
        <p:spPr>
          <a:xfrm>
            <a:off x="4120589" y="5699391"/>
            <a:ext cx="269000" cy="283029"/>
          </a:xfrm>
          <a:prstGeom prst="noSmoking">
            <a:avLst/>
          </a:prstGeom>
          <a:solidFill>
            <a:srgbClr val="FF0000"/>
          </a:solidFill>
          <a:ln w="2540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IN" noProof="0" dirty="0" smtClean="0"/>
          </a:p>
        </p:txBody>
      </p:sp>
      <p:sp>
        <p:nvSpPr>
          <p:cNvPr id="60" name="TextBox 59"/>
          <p:cNvSpPr txBox="1"/>
          <p:nvPr/>
        </p:nvSpPr>
        <p:spPr>
          <a:xfrm>
            <a:off x="676414" y="2497724"/>
            <a:ext cx="73128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215 L</a:t>
            </a:r>
            <a:endParaRPr lang="en-IN" sz="1600" b="1" dirty="0">
              <a:latin typeface="+mj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807632" y="31520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VZ225PT</a:t>
            </a:r>
            <a:endParaRPr lang="en-IN" sz="1200" b="1" dirty="0">
              <a:latin typeface="+mj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410200" y="2123184"/>
            <a:ext cx="2209800" cy="83099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5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PCM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pic>
        <p:nvPicPr>
          <p:cNvPr id="65" name="Picture 64"/>
          <p:cNvPicPr>
            <a:picLocks noChangeAspect="1" noChangeArrowheads="1"/>
          </p:cNvPicPr>
          <p:nvPr/>
        </p:nvPicPr>
        <p:blipFill rotWithShape="1">
          <a:blip r:embed="rId4" cstate="print"/>
          <a:srcRect l="6653" t="2899" r="6861" b="13803"/>
          <a:stretch/>
        </p:blipFill>
        <p:spPr bwMode="auto">
          <a:xfrm>
            <a:off x="2057400" y="2076450"/>
            <a:ext cx="498484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6" name="TextBox 65"/>
          <p:cNvSpPr txBox="1"/>
          <p:nvPr/>
        </p:nvSpPr>
        <p:spPr>
          <a:xfrm>
            <a:off x="3601536" y="2738737"/>
            <a:ext cx="1240368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Diamond Series</a:t>
            </a:r>
            <a:endParaRPr lang="en-IN" sz="1200" b="1" dirty="0">
              <a:latin typeface="+mj-lt"/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3428483" y="2671224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924221" y="2423464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Continue- Jan</a:t>
            </a:r>
            <a:endParaRPr lang="en-IN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04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543992" y="1546825"/>
            <a:ext cx="8839204" cy="5387375"/>
          </a:xfrm>
          <a:prstGeom prst="rect">
            <a:avLst/>
          </a:prstGeom>
          <a:ln w="508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8" tIns="45719" rIns="91438" bIns="45719" anchor="ctr"/>
          <a:lstStyle/>
          <a:p>
            <a:pPr algn="ctr">
              <a:defRPr/>
            </a:pPr>
            <a:endParaRPr lang="en-US" b="1" dirty="0">
              <a:latin typeface="+mj-lt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31242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81599" y="1524000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6962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901994" y="1528268"/>
            <a:ext cx="102303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MODEL</a:t>
            </a:r>
            <a:endParaRPr lang="en-IN" sz="1600" b="1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57600" y="1528268"/>
            <a:ext cx="68159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2015</a:t>
            </a:r>
            <a:endParaRPr lang="en-IN" sz="1600" b="1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15935" y="1528268"/>
            <a:ext cx="138210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smtClean="0">
                <a:latin typeface="+mj-lt"/>
              </a:rPr>
              <a:t>FEATURES</a:t>
            </a:r>
            <a:endParaRPr lang="en-IN" sz="1600" b="1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59005" y="1528268"/>
            <a:ext cx="1192951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REMARK</a:t>
            </a:r>
            <a:endParaRPr lang="en-IN" sz="1600" b="1" dirty="0">
              <a:latin typeface="+mj-lt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533400" y="1862552"/>
            <a:ext cx="8839204" cy="0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524000" y="1528268"/>
            <a:ext cx="0" cy="5419786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4504" y="1524000"/>
            <a:ext cx="69922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CAP.</a:t>
            </a:r>
            <a:endParaRPr lang="en-IN" sz="1600" b="1" dirty="0">
              <a:latin typeface="+mj-lt"/>
            </a:endParaRPr>
          </a:p>
        </p:txBody>
      </p:sp>
      <p:sp>
        <p:nvSpPr>
          <p:cNvPr id="45" name="Title 2"/>
          <p:cNvSpPr txBox="1">
            <a:spLocks/>
          </p:cNvSpPr>
          <p:nvPr/>
        </p:nvSpPr>
        <p:spPr>
          <a:xfrm>
            <a:off x="482138" y="1008529"/>
            <a:ext cx="8179724" cy="806824"/>
          </a:xfrm>
          <a:prstGeom prst="rect">
            <a:avLst/>
          </a:prstGeom>
        </p:spPr>
        <p:txBody>
          <a:bodyPr/>
          <a:lstStyle>
            <a:lvl1pPr algn="l" defTabSz="101882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DC Refrigerator Lineup</a:t>
            </a:r>
            <a:endParaRPr lang="en-IN" dirty="0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543993" y="35814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74682" y="51816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3581400" y="42672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676414" y="4199696"/>
            <a:ext cx="758537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225 L</a:t>
            </a:r>
            <a:endParaRPr lang="en-IN" sz="1600" b="1" dirty="0">
              <a:latin typeface="+mj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410200" y="3893405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3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VCM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 type Handle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807632" y="4787444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VF233LT</a:t>
            </a:r>
            <a:endParaRPr lang="en-IN" sz="1600" b="1" dirty="0">
              <a:latin typeface="+mj-l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76414" y="5774324"/>
            <a:ext cx="758537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225 L</a:t>
            </a:r>
            <a:endParaRPr lang="en-IN" sz="1600" b="1" dirty="0">
              <a:latin typeface="+mj-lt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807632" y="64286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VF233VT</a:t>
            </a:r>
            <a:endParaRPr lang="en-IN" sz="1200" b="1" dirty="0">
              <a:latin typeface="+mj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410200" y="5399784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3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VCM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 Type Handle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pic>
        <p:nvPicPr>
          <p:cNvPr id="62" name="Picture 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9014" y="3810000"/>
            <a:ext cx="465586" cy="914400"/>
          </a:xfrm>
          <a:prstGeom prst="rect">
            <a:avLst/>
          </a:prstGeom>
          <a:noFill/>
        </p:spPr>
      </p:pic>
      <p:pic>
        <p:nvPicPr>
          <p:cNvPr id="65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410200"/>
            <a:ext cx="465586" cy="914400"/>
          </a:xfrm>
          <a:prstGeom prst="rect">
            <a:avLst/>
          </a:prstGeom>
          <a:noFill/>
        </p:spPr>
      </p:pic>
      <p:sp>
        <p:nvSpPr>
          <p:cNvPr id="32" name="TextBox 31"/>
          <p:cNvSpPr txBox="1"/>
          <p:nvPr/>
        </p:nvSpPr>
        <p:spPr>
          <a:xfrm>
            <a:off x="7979832" y="5788225"/>
            <a:ext cx="1240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Discontinue</a:t>
            </a:r>
            <a:endParaRPr lang="en-IN" sz="1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05200" y="6123803"/>
            <a:ext cx="1580063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Creeper Series</a:t>
            </a:r>
            <a:endParaRPr lang="en-IN" sz="1200" b="1" dirty="0"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449137" y="4371203"/>
            <a:ext cx="1580063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Creeper Series</a:t>
            </a:r>
            <a:endParaRPr lang="en-IN" sz="1200" b="1" dirty="0"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751236" y="4155009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Continue- Jan</a:t>
            </a:r>
            <a:endParaRPr lang="en-IN" sz="1400" b="1" dirty="0">
              <a:latin typeface="+mj-lt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3581396" y="5987665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&quot;No&quot; Symbol 56"/>
          <p:cNvSpPr/>
          <p:nvPr/>
        </p:nvSpPr>
        <p:spPr>
          <a:xfrm>
            <a:off x="4100450" y="5836532"/>
            <a:ext cx="269000" cy="283029"/>
          </a:xfrm>
          <a:prstGeom prst="noSmoking">
            <a:avLst/>
          </a:prstGeom>
          <a:solidFill>
            <a:srgbClr val="FF0000"/>
          </a:solidFill>
          <a:ln w="2540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IN" noProof="0" dirty="0" smtClean="0"/>
          </a:p>
        </p:txBody>
      </p:sp>
      <p:sp>
        <p:nvSpPr>
          <p:cNvPr id="63" name="TextBox 62"/>
          <p:cNvSpPr txBox="1"/>
          <p:nvPr/>
        </p:nvSpPr>
        <p:spPr>
          <a:xfrm>
            <a:off x="600214" y="2430105"/>
            <a:ext cx="73128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215 L</a:t>
            </a:r>
            <a:endParaRPr lang="en-IN" sz="1600" b="1" dirty="0">
              <a:latin typeface="+mj-lt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334000" y="2123814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3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PCM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Bar Handle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731432" y="301785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VA223PT</a:t>
            </a:r>
            <a:endParaRPr lang="en-IN" sz="1600" b="1" dirty="0">
              <a:latin typeface="+mj-lt"/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3463896" y="2497609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4" name="Picture 7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972905"/>
            <a:ext cx="432114" cy="914400"/>
          </a:xfrm>
          <a:prstGeom prst="rect">
            <a:avLst/>
          </a:prstGeom>
          <a:noFill/>
        </p:spPr>
      </p:pic>
      <p:sp>
        <p:nvSpPr>
          <p:cNvPr id="75" name="TextBox 74"/>
          <p:cNvSpPr txBox="1"/>
          <p:nvPr/>
        </p:nvSpPr>
        <p:spPr>
          <a:xfrm>
            <a:off x="3429001" y="2645546"/>
            <a:ext cx="1600199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Dual Tone Leaf – red &amp; grey</a:t>
            </a:r>
            <a:endParaRPr lang="en-IN" sz="1200" b="1" dirty="0">
              <a:latin typeface="+mj-lt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678388" y="2392242"/>
            <a:ext cx="1763195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Continue- March</a:t>
            </a:r>
            <a:endParaRPr lang="en-IN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04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543992" y="1546825"/>
            <a:ext cx="8839204" cy="5387375"/>
          </a:xfrm>
          <a:prstGeom prst="rect">
            <a:avLst/>
          </a:prstGeom>
          <a:ln w="508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8" tIns="45719" rIns="91438" bIns="45719" anchor="ctr"/>
          <a:lstStyle/>
          <a:p>
            <a:pPr algn="ctr">
              <a:defRPr/>
            </a:pPr>
            <a:endParaRPr lang="en-US" b="1" dirty="0">
              <a:latin typeface="+mj-lt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31242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81599" y="1524000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7724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901994" y="1528268"/>
            <a:ext cx="102303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MODEL</a:t>
            </a:r>
            <a:endParaRPr lang="en-IN" sz="1600" b="1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57600" y="1528268"/>
            <a:ext cx="68159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2015</a:t>
            </a:r>
            <a:endParaRPr lang="en-IN" sz="1600" b="1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15935" y="1528268"/>
            <a:ext cx="138210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smtClean="0">
                <a:latin typeface="+mj-lt"/>
              </a:rPr>
              <a:t>FEATURES</a:t>
            </a:r>
            <a:endParaRPr lang="en-IN" sz="1600" b="1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59005" y="1528268"/>
            <a:ext cx="1192951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REMARK</a:t>
            </a:r>
            <a:endParaRPr lang="en-IN" sz="1600" b="1" dirty="0">
              <a:latin typeface="+mj-lt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533400" y="1862552"/>
            <a:ext cx="8839204" cy="0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524000" y="1528268"/>
            <a:ext cx="0" cy="5419786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4504" y="1524000"/>
            <a:ext cx="69922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CAP.</a:t>
            </a:r>
            <a:endParaRPr lang="en-IN" sz="1600" b="1" dirty="0">
              <a:latin typeface="+mj-lt"/>
            </a:endParaRPr>
          </a:p>
        </p:txBody>
      </p:sp>
      <p:sp>
        <p:nvSpPr>
          <p:cNvPr id="45" name="Title 2"/>
          <p:cNvSpPr txBox="1">
            <a:spLocks/>
          </p:cNvSpPr>
          <p:nvPr/>
        </p:nvSpPr>
        <p:spPr>
          <a:xfrm>
            <a:off x="482138" y="1008529"/>
            <a:ext cx="8179724" cy="806824"/>
          </a:xfrm>
          <a:prstGeom prst="rect">
            <a:avLst/>
          </a:prstGeom>
        </p:spPr>
        <p:txBody>
          <a:bodyPr/>
          <a:lstStyle>
            <a:lvl1pPr algn="l" defTabSz="101882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DC Refrigerator Lineup</a:t>
            </a:r>
            <a:endParaRPr lang="en-IN" dirty="0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543993" y="35814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74682" y="51816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540096" y="26670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3581400" y="42672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581400" y="60198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85800" y="2501430"/>
            <a:ext cx="76334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245 L</a:t>
            </a:r>
            <a:endParaRPr lang="en-IN" sz="1600" b="1" dirty="0">
              <a:latin typeface="+mj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817018" y="3231909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VZ256SSC</a:t>
            </a:r>
            <a:endParaRPr lang="en-IN" sz="1200" b="1" dirty="0"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419586" y="2126890"/>
            <a:ext cx="2209800" cy="132343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5/6/7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VCM Door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Cool Booster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Base Stand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120" y="2057400"/>
            <a:ext cx="405764" cy="1098309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676414" y="4275896"/>
            <a:ext cx="76334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245 L</a:t>
            </a:r>
            <a:endParaRPr lang="en-IN" sz="1600" b="1" dirty="0">
              <a:latin typeface="+mj-lt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76414" y="5850524"/>
            <a:ext cx="76334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245 L</a:t>
            </a:r>
            <a:endParaRPr lang="en-IN" sz="1600" b="1" dirty="0">
              <a:latin typeface="+mj-l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807632" y="48284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VZ255STC</a:t>
            </a:r>
            <a:endParaRPr lang="en-IN" sz="1200" b="1" dirty="0">
              <a:latin typeface="+mj-lt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817018" y="65048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VZ255LTC</a:t>
            </a:r>
            <a:endParaRPr lang="en-IN" sz="1200" b="1" dirty="0">
              <a:latin typeface="+mj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419586" y="5475984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5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VCM Door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Cool Booster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410200" y="3799584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5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Uniglass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Cool Booster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pic>
        <p:nvPicPr>
          <p:cNvPr id="65" name="Picture 6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3750043"/>
            <a:ext cx="473825" cy="1078360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5429753"/>
            <a:ext cx="514517" cy="1047247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3581400" y="2743200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Silver Leaf</a:t>
            </a:r>
            <a:endParaRPr lang="en-IN" sz="1200" b="1" dirty="0"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352799" y="4371203"/>
            <a:ext cx="1828799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Silver Leaf/Lily Art</a:t>
            </a:r>
            <a:endParaRPr lang="en-IN" sz="1200" b="1" dirty="0"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581400" y="6047603"/>
            <a:ext cx="1240368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Rose Red / Rose Grey</a:t>
            </a:r>
            <a:endParaRPr lang="en-IN" sz="1200" b="1" dirty="0">
              <a:latin typeface="+mj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782973" y="2514600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Continue- Jan</a:t>
            </a:r>
            <a:endParaRPr lang="en-IN" sz="1400" b="1" dirty="0">
              <a:latin typeface="+mj-l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782908" y="4174124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Continue-Jan</a:t>
            </a:r>
            <a:endParaRPr lang="en-IN" sz="1400" b="1" dirty="0">
              <a:latin typeface="+mj-lt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778955" y="5881301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Continue- Jan</a:t>
            </a:r>
            <a:endParaRPr lang="en-IN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04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543992" y="1546825"/>
            <a:ext cx="8839204" cy="5387375"/>
          </a:xfrm>
          <a:prstGeom prst="rect">
            <a:avLst/>
          </a:prstGeom>
          <a:ln w="508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8" tIns="45719" rIns="91438" bIns="45719" anchor="ctr"/>
          <a:lstStyle/>
          <a:p>
            <a:pPr algn="ctr">
              <a:defRPr/>
            </a:pPr>
            <a:endParaRPr lang="en-US" b="1" dirty="0">
              <a:latin typeface="+mj-lt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31242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81599" y="1524000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7724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901994" y="1528268"/>
            <a:ext cx="102303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MODEL</a:t>
            </a:r>
            <a:endParaRPr lang="en-IN" sz="1600" b="1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57600" y="1528268"/>
            <a:ext cx="68159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2015</a:t>
            </a:r>
            <a:endParaRPr lang="en-IN" sz="1600" b="1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15935" y="1528268"/>
            <a:ext cx="138210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smtClean="0">
                <a:latin typeface="+mj-lt"/>
              </a:rPr>
              <a:t>FEATURES</a:t>
            </a:r>
            <a:endParaRPr lang="en-IN" sz="1600" b="1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59005" y="1528268"/>
            <a:ext cx="1192951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REMARK</a:t>
            </a:r>
            <a:endParaRPr lang="en-IN" sz="1600" b="1" dirty="0">
              <a:latin typeface="+mj-lt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533400" y="1862552"/>
            <a:ext cx="8839204" cy="0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524000" y="1528268"/>
            <a:ext cx="0" cy="5419786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4504" y="1524000"/>
            <a:ext cx="69922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CAP.</a:t>
            </a:r>
            <a:endParaRPr lang="en-IN" sz="1600" b="1" dirty="0">
              <a:latin typeface="+mj-lt"/>
            </a:endParaRPr>
          </a:p>
        </p:txBody>
      </p:sp>
      <p:sp>
        <p:nvSpPr>
          <p:cNvPr id="45" name="Title 2"/>
          <p:cNvSpPr txBox="1">
            <a:spLocks/>
          </p:cNvSpPr>
          <p:nvPr/>
        </p:nvSpPr>
        <p:spPr>
          <a:xfrm>
            <a:off x="482138" y="1008529"/>
            <a:ext cx="8179724" cy="806824"/>
          </a:xfrm>
          <a:prstGeom prst="rect">
            <a:avLst/>
          </a:prstGeom>
        </p:spPr>
        <p:txBody>
          <a:bodyPr/>
          <a:lstStyle>
            <a:lvl1pPr algn="l" defTabSz="101882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DC Refrigerator Lineup</a:t>
            </a:r>
            <a:endParaRPr lang="en-IN" dirty="0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543993" y="35814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74682" y="51816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540096" y="26670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3581400" y="42672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581400" y="60198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85800" y="5850524"/>
            <a:ext cx="752125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310 L</a:t>
            </a:r>
            <a:endParaRPr lang="en-IN" sz="1600" b="1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17018" y="65048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VC324LTC</a:t>
            </a:r>
            <a:endParaRPr lang="en-IN" sz="1200" b="1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10200" y="5410200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4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VCM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Socket Bar Handle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Base Stand</a:t>
            </a:r>
          </a:p>
        </p:txBody>
      </p:sp>
      <p:pic>
        <p:nvPicPr>
          <p:cNvPr id="22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562600"/>
            <a:ext cx="402021" cy="914400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676414" y="2599496"/>
            <a:ext cx="76334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245 L</a:t>
            </a:r>
            <a:endParaRPr lang="en-IN" sz="1600" b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0200" y="2133600"/>
            <a:ext cx="2209800" cy="83099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5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PCM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07632" y="3187244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VZ255PT</a:t>
            </a:r>
            <a:endParaRPr lang="en-IN" sz="1600" b="1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6414" y="4174124"/>
            <a:ext cx="752125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310 L</a:t>
            </a:r>
            <a:endParaRPr lang="en-IN" sz="1600" b="1" dirty="0"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07632" y="48284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VC324PT</a:t>
            </a:r>
            <a:endParaRPr lang="en-IN" sz="1200" b="1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410200" y="3799584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4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PCM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Socket Bar Handle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pic>
        <p:nvPicPr>
          <p:cNvPr id="29" name="Picture 28"/>
          <p:cNvPicPr>
            <a:picLocks noChangeAspect="1" noChangeArrowheads="1"/>
          </p:cNvPicPr>
          <p:nvPr/>
        </p:nvPicPr>
        <p:blipFill rotWithShape="1">
          <a:blip r:embed="rId3" cstate="print"/>
          <a:srcRect l="6653" t="2899" r="6861" b="13803"/>
          <a:stretch/>
        </p:blipFill>
        <p:spPr bwMode="auto">
          <a:xfrm>
            <a:off x="2057400" y="2133600"/>
            <a:ext cx="498484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2" name="TextBox 31"/>
          <p:cNvSpPr txBox="1"/>
          <p:nvPr/>
        </p:nvSpPr>
        <p:spPr>
          <a:xfrm>
            <a:off x="3601536" y="2738737"/>
            <a:ext cx="1240368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Diamond Series</a:t>
            </a:r>
            <a:endParaRPr lang="en-IN" sz="1200" b="1" dirty="0"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81400" y="4415137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Maroon Ivy</a:t>
            </a:r>
            <a:endParaRPr lang="en-IN" sz="1200" b="1" dirty="0"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540096" y="6167737"/>
            <a:ext cx="1434072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Camellia Series</a:t>
            </a:r>
            <a:endParaRPr lang="en-IN" sz="1200" b="1" dirty="0">
              <a:latin typeface="+mj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827432" y="5943600"/>
            <a:ext cx="1621368" cy="646329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Consume &amp; Change over to new finish</a:t>
            </a:r>
            <a:endParaRPr lang="en-IN" sz="1200" b="1" dirty="0">
              <a:latin typeface="+mj-lt"/>
            </a:endParaRPr>
          </a:p>
        </p:txBody>
      </p:sp>
      <p:pic>
        <p:nvPicPr>
          <p:cNvPr id="51" name="Picture 5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4990" y="3870265"/>
            <a:ext cx="402021" cy="914400"/>
          </a:xfrm>
          <a:prstGeom prst="rect">
            <a:avLst/>
          </a:prstGeom>
          <a:noFill/>
        </p:spPr>
      </p:pic>
      <p:sp>
        <p:nvSpPr>
          <p:cNvPr id="52" name="TextBox 51"/>
          <p:cNvSpPr txBox="1"/>
          <p:nvPr/>
        </p:nvSpPr>
        <p:spPr>
          <a:xfrm>
            <a:off x="7782973" y="2514600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Continue- Jan</a:t>
            </a:r>
            <a:endParaRPr lang="en-IN" sz="1400" b="1" dirty="0"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782908" y="4174124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Continue-Jan</a:t>
            </a:r>
            <a:endParaRPr lang="en-IN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04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543992" y="1546825"/>
            <a:ext cx="8839204" cy="5387375"/>
          </a:xfrm>
          <a:prstGeom prst="rect">
            <a:avLst/>
          </a:prstGeom>
          <a:ln w="508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8" tIns="45719" rIns="91438" bIns="45719" anchor="ctr"/>
          <a:lstStyle/>
          <a:p>
            <a:pPr algn="ctr">
              <a:defRPr/>
            </a:pPr>
            <a:endParaRPr lang="en-US" b="1" dirty="0">
              <a:latin typeface="+mj-lt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31242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81599" y="1524000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7724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901994" y="1528268"/>
            <a:ext cx="102303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MODEL</a:t>
            </a:r>
            <a:endParaRPr lang="en-IN" sz="1600" b="1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57600" y="1528268"/>
            <a:ext cx="68159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2015</a:t>
            </a:r>
            <a:endParaRPr lang="en-IN" sz="1600" b="1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15935" y="1528268"/>
            <a:ext cx="138210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smtClean="0">
                <a:latin typeface="+mj-lt"/>
              </a:rPr>
              <a:t>FEATURES</a:t>
            </a:r>
            <a:endParaRPr lang="en-IN" sz="1600" b="1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59005" y="1528268"/>
            <a:ext cx="1192951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REMARK</a:t>
            </a:r>
            <a:endParaRPr lang="en-IN" sz="1600" b="1" dirty="0">
              <a:latin typeface="+mj-lt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533400" y="1862552"/>
            <a:ext cx="8839204" cy="0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524000" y="1528268"/>
            <a:ext cx="0" cy="5419786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4504" y="1524000"/>
            <a:ext cx="69922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CAP.</a:t>
            </a:r>
            <a:endParaRPr lang="en-IN" sz="1600" b="1" dirty="0">
              <a:latin typeface="+mj-lt"/>
            </a:endParaRPr>
          </a:p>
        </p:txBody>
      </p:sp>
      <p:sp>
        <p:nvSpPr>
          <p:cNvPr id="45" name="Title 2"/>
          <p:cNvSpPr txBox="1">
            <a:spLocks/>
          </p:cNvSpPr>
          <p:nvPr/>
        </p:nvSpPr>
        <p:spPr>
          <a:xfrm>
            <a:off x="482138" y="1008529"/>
            <a:ext cx="8179724" cy="806824"/>
          </a:xfrm>
          <a:prstGeom prst="rect">
            <a:avLst/>
          </a:prstGeom>
        </p:spPr>
        <p:txBody>
          <a:bodyPr/>
          <a:lstStyle>
            <a:lvl1pPr algn="l" defTabSz="101882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FF Refrigerator Lineup</a:t>
            </a:r>
            <a:endParaRPr lang="en-IN" dirty="0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543993" y="35814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74682" y="51816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540096" y="26670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3581400" y="42672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581400" y="60198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85800" y="5850524"/>
            <a:ext cx="758537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235 L</a:t>
            </a:r>
            <a:endParaRPr lang="en-IN" sz="1600" b="1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90814" y="6504803"/>
            <a:ext cx="1533386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VP241P/VP242L</a:t>
            </a:r>
            <a:endParaRPr lang="en-IN" sz="1200" b="1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10200" y="5410200"/>
            <a:ext cx="2209800" cy="83099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1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VCM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6414" y="2599496"/>
            <a:ext cx="756934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190 L</a:t>
            </a:r>
            <a:endParaRPr lang="en-IN" sz="1600" b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0200" y="2293205"/>
            <a:ext cx="2209800" cy="83099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1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PCM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07632" y="3187244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VP201P</a:t>
            </a:r>
            <a:endParaRPr lang="en-IN" sz="1600" b="1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6414" y="4174124"/>
            <a:ext cx="756934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190 L</a:t>
            </a:r>
            <a:endParaRPr lang="en-IN" sz="1600" b="1" dirty="0"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07632" y="48284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VP202L</a:t>
            </a:r>
            <a:endParaRPr lang="en-IN" sz="1200" b="1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410200" y="3799584"/>
            <a:ext cx="2209800" cy="83099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2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PCM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pic>
        <p:nvPicPr>
          <p:cNvPr id="32" name="Picture 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0349" y="2066544"/>
            <a:ext cx="544251" cy="1133856"/>
          </a:xfrm>
          <a:prstGeom prst="rect">
            <a:avLst/>
          </a:prstGeom>
          <a:noFill/>
        </p:spPr>
      </p:pic>
      <p:sp>
        <p:nvSpPr>
          <p:cNvPr id="29" name="TextBox 28"/>
          <p:cNvSpPr txBox="1"/>
          <p:nvPr/>
        </p:nvSpPr>
        <p:spPr>
          <a:xfrm>
            <a:off x="8077200" y="2514600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</a:t>
            </a:r>
            <a:endParaRPr lang="en-IN" sz="1400" b="1" dirty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056032" y="4114800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</a:t>
            </a:r>
            <a:endParaRPr lang="en-IN" sz="1400" b="1" dirty="0"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056032" y="5791200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</a:t>
            </a:r>
            <a:endParaRPr lang="en-IN" sz="1400" b="1" dirty="0"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505200" y="2819400"/>
            <a:ext cx="1434072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Floret Series</a:t>
            </a:r>
            <a:endParaRPr lang="en-IN" sz="1200" b="1" dirty="0">
              <a:latin typeface="+mj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540096" y="4343400"/>
            <a:ext cx="1434072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Stainless Steel</a:t>
            </a:r>
            <a:endParaRPr lang="en-IN" sz="1200" b="1" dirty="0"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581400" y="6172200"/>
            <a:ext cx="1434072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Floret Series/ Stainless Steel</a:t>
            </a:r>
            <a:endParaRPr lang="en-IN" sz="1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04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611674"/>
              </p:ext>
            </p:extLst>
          </p:nvPr>
        </p:nvGraphicFramePr>
        <p:xfrm>
          <a:off x="1600200" y="2209800"/>
          <a:ext cx="6476998" cy="4421166"/>
        </p:xfrm>
        <a:graphic>
          <a:graphicData uri="http://schemas.openxmlformats.org/drawingml/2006/table">
            <a:tbl>
              <a:tblPr/>
              <a:tblGrid>
                <a:gridCol w="990447"/>
                <a:gridCol w="834060"/>
                <a:gridCol w="1316251"/>
                <a:gridCol w="834060"/>
                <a:gridCol w="834060"/>
                <a:gridCol w="834060"/>
                <a:gridCol w="834060"/>
              </a:tblGrid>
              <a:tr h="20054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VID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68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effectLst/>
                          <a:latin typeface="Calibri" panose="020F0502020204030204" pitchFamily="34" charset="0"/>
                        </a:rPr>
                        <a:t>Row Labels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effectLst/>
                          <a:latin typeface="Calibri" panose="020F0502020204030204" pitchFamily="34" charset="0"/>
                        </a:rPr>
                        <a:t>Star Rating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effectLst/>
                          <a:latin typeface="Calibri" panose="020F0502020204030204" pitchFamily="34" charset="0"/>
                        </a:rPr>
                        <a:t>Total SKUs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33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94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50 ltr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1(No star rating)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80 ltr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1(No star rating)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150 ltr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170 Ltr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190 Ltr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215 Ltr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225 Ltr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245Ltr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310 Ltr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94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190 Ltr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235 Ltr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240 Ltr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245 ltr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280 Ltr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SBS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33972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47429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543992" y="1546825"/>
            <a:ext cx="8839204" cy="5387375"/>
          </a:xfrm>
          <a:prstGeom prst="rect">
            <a:avLst/>
          </a:prstGeom>
          <a:ln w="508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8" tIns="45719" rIns="91438" bIns="45719" anchor="ctr"/>
          <a:lstStyle/>
          <a:p>
            <a:pPr algn="ctr">
              <a:defRPr/>
            </a:pPr>
            <a:endParaRPr lang="en-US" b="1" dirty="0">
              <a:latin typeface="+mj-lt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31242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81599" y="1524000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7724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901994" y="1528268"/>
            <a:ext cx="102303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MODEL</a:t>
            </a:r>
            <a:endParaRPr lang="en-IN" sz="1600" b="1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57600" y="1528268"/>
            <a:ext cx="68159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2015</a:t>
            </a:r>
            <a:endParaRPr lang="en-IN" sz="1600" b="1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15935" y="1528268"/>
            <a:ext cx="138210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smtClean="0">
                <a:latin typeface="+mj-lt"/>
              </a:rPr>
              <a:t>FEATURES</a:t>
            </a:r>
            <a:endParaRPr lang="en-IN" sz="1600" b="1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59005" y="1528268"/>
            <a:ext cx="1192951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REMARK</a:t>
            </a:r>
            <a:endParaRPr lang="en-IN" sz="1600" b="1" dirty="0">
              <a:latin typeface="+mj-lt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533400" y="1862552"/>
            <a:ext cx="8839204" cy="0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524000" y="1528268"/>
            <a:ext cx="0" cy="5419786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4504" y="1524000"/>
            <a:ext cx="69922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CAP.</a:t>
            </a:r>
            <a:endParaRPr lang="en-IN" sz="1600" b="1" dirty="0">
              <a:latin typeface="+mj-lt"/>
            </a:endParaRPr>
          </a:p>
        </p:txBody>
      </p:sp>
      <p:sp>
        <p:nvSpPr>
          <p:cNvPr id="45" name="Title 2"/>
          <p:cNvSpPr txBox="1">
            <a:spLocks/>
          </p:cNvSpPr>
          <p:nvPr/>
        </p:nvSpPr>
        <p:spPr>
          <a:xfrm>
            <a:off x="482138" y="1008529"/>
            <a:ext cx="8179724" cy="806824"/>
          </a:xfrm>
          <a:prstGeom prst="rect">
            <a:avLst/>
          </a:prstGeom>
        </p:spPr>
        <p:txBody>
          <a:bodyPr/>
          <a:lstStyle>
            <a:lvl1pPr algn="l" defTabSz="101882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FF Refrigerator Lineup</a:t>
            </a:r>
            <a:endParaRPr lang="en-IN" dirty="0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543993" y="35814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74682" y="51816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540096" y="26670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3581400" y="42672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76414" y="2599496"/>
            <a:ext cx="784185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240 L</a:t>
            </a:r>
            <a:endParaRPr lang="en-IN" sz="1600" b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0200" y="2293205"/>
            <a:ext cx="2209800" cy="83099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2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High Gloss Panel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07632" y="3187244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VP252S</a:t>
            </a:r>
            <a:endParaRPr lang="en-IN" sz="1600" b="1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6414" y="4174124"/>
            <a:ext cx="784185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240 L</a:t>
            </a:r>
            <a:endParaRPr lang="en-IN" sz="1600" b="1" dirty="0"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07632" y="48284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VP252L</a:t>
            </a:r>
            <a:endParaRPr lang="en-IN" sz="1200" b="1" dirty="0">
              <a:latin typeface="+mj-lt"/>
            </a:endParaRPr>
          </a:p>
        </p:txBody>
      </p:sp>
      <p:pic>
        <p:nvPicPr>
          <p:cNvPr id="29" name="Picture 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1675" y="2190750"/>
            <a:ext cx="542925" cy="933450"/>
          </a:xfrm>
          <a:prstGeom prst="rect">
            <a:avLst/>
          </a:prstGeom>
          <a:noFill/>
        </p:spPr>
      </p:pic>
      <p:pic>
        <p:nvPicPr>
          <p:cNvPr id="30" name="Picture 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85975" y="3886200"/>
            <a:ext cx="352425" cy="895350"/>
          </a:xfrm>
          <a:prstGeom prst="rect">
            <a:avLst/>
          </a:prstGeom>
          <a:noFill/>
        </p:spPr>
      </p:pic>
      <p:sp>
        <p:nvSpPr>
          <p:cNvPr id="33" name="TextBox 32"/>
          <p:cNvSpPr txBox="1"/>
          <p:nvPr/>
        </p:nvSpPr>
        <p:spPr>
          <a:xfrm>
            <a:off x="5410200" y="3893405"/>
            <a:ext cx="2209800" cy="83099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2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High Gloss Panel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077200" y="2514600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</a:t>
            </a:r>
            <a:endParaRPr lang="en-IN" sz="1400" b="1" dirty="0">
              <a:latin typeface="+mj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056032" y="4114800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</a:t>
            </a:r>
            <a:endParaRPr lang="en-IN" sz="1400" b="1" dirty="0"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540096" y="4343400"/>
            <a:ext cx="1434072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Stainless Steel</a:t>
            </a:r>
            <a:endParaRPr lang="en-IN" sz="1200" b="1" dirty="0"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747528" y="2743200"/>
            <a:ext cx="1434072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Wooden</a:t>
            </a:r>
            <a:endParaRPr lang="en-IN" sz="1200" b="1" dirty="0">
              <a:latin typeface="+mj-lt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3581400" y="6019800"/>
            <a:ext cx="1260504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685800" y="5850524"/>
            <a:ext cx="784185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240 L</a:t>
            </a:r>
            <a:endParaRPr lang="en-IN" sz="1600" b="1" dirty="0">
              <a:latin typeface="+mj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524001" y="6504803"/>
            <a:ext cx="1524000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VAL251/VAL252</a:t>
            </a:r>
            <a:endParaRPr lang="en-IN" sz="1200" b="1" dirty="0">
              <a:latin typeface="+mj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410200" y="5410200"/>
            <a:ext cx="2209800" cy="83099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1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PCM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pic>
        <p:nvPicPr>
          <p:cNvPr id="58" name="Picture 5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5370947"/>
            <a:ext cx="453837" cy="1133856"/>
          </a:xfrm>
          <a:prstGeom prst="rect">
            <a:avLst/>
          </a:prstGeom>
          <a:noFill/>
        </p:spPr>
      </p:pic>
      <p:sp>
        <p:nvSpPr>
          <p:cNvPr id="59" name="TextBox 58"/>
          <p:cNvSpPr txBox="1"/>
          <p:nvPr/>
        </p:nvSpPr>
        <p:spPr>
          <a:xfrm>
            <a:off x="7959005" y="5864425"/>
            <a:ext cx="1240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Discontinue</a:t>
            </a:r>
            <a:endParaRPr lang="en-IN" sz="1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463896" y="6172200"/>
            <a:ext cx="1641504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Pink Cloudy/</a:t>
            </a:r>
          </a:p>
          <a:p>
            <a:r>
              <a:rPr lang="en-US" sz="1200" b="1" dirty="0" smtClean="0">
                <a:latin typeface="+mj-lt"/>
              </a:rPr>
              <a:t>Burgundy Cloudy</a:t>
            </a:r>
            <a:endParaRPr lang="en-IN" sz="1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04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543992" y="1546825"/>
            <a:ext cx="8839204" cy="5387375"/>
          </a:xfrm>
          <a:prstGeom prst="rect">
            <a:avLst/>
          </a:prstGeom>
          <a:ln w="508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8" tIns="45719" rIns="91438" bIns="45719" anchor="ctr"/>
          <a:lstStyle/>
          <a:p>
            <a:pPr algn="ctr">
              <a:defRPr/>
            </a:pPr>
            <a:endParaRPr lang="en-US" b="1" dirty="0">
              <a:latin typeface="+mj-lt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31242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81599" y="1524000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7724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901994" y="1528268"/>
            <a:ext cx="102303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MODEL</a:t>
            </a:r>
            <a:endParaRPr lang="en-IN" sz="1600" b="1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57600" y="1528268"/>
            <a:ext cx="68159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2015</a:t>
            </a:r>
            <a:endParaRPr lang="en-IN" sz="1600" b="1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15935" y="1528268"/>
            <a:ext cx="138210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smtClean="0">
                <a:latin typeface="+mj-lt"/>
              </a:rPr>
              <a:t>FEATURES</a:t>
            </a:r>
            <a:endParaRPr lang="en-IN" sz="1600" b="1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59005" y="1528268"/>
            <a:ext cx="1192951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REMARK</a:t>
            </a:r>
            <a:endParaRPr lang="en-IN" sz="1600" b="1" dirty="0">
              <a:latin typeface="+mj-lt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533400" y="1862552"/>
            <a:ext cx="8839204" cy="0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524000" y="1528268"/>
            <a:ext cx="0" cy="5419786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4504" y="1524000"/>
            <a:ext cx="69922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CAP.</a:t>
            </a:r>
            <a:endParaRPr lang="en-IN" sz="1600" b="1" dirty="0">
              <a:latin typeface="+mj-lt"/>
            </a:endParaRPr>
          </a:p>
        </p:txBody>
      </p:sp>
      <p:sp>
        <p:nvSpPr>
          <p:cNvPr id="45" name="Title 2"/>
          <p:cNvSpPr txBox="1">
            <a:spLocks/>
          </p:cNvSpPr>
          <p:nvPr/>
        </p:nvSpPr>
        <p:spPr>
          <a:xfrm>
            <a:off x="482138" y="1008529"/>
            <a:ext cx="8179724" cy="806824"/>
          </a:xfrm>
          <a:prstGeom prst="rect">
            <a:avLst/>
          </a:prstGeom>
        </p:spPr>
        <p:txBody>
          <a:bodyPr/>
          <a:lstStyle>
            <a:lvl1pPr algn="l" defTabSz="101882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FF Refrigerator Lineup</a:t>
            </a:r>
            <a:endParaRPr lang="en-IN" dirty="0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543993" y="35814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74682" y="51816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8077200" y="2514600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</a:t>
            </a:r>
            <a:endParaRPr lang="en-IN" sz="1400" b="1" dirty="0"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208432" y="4188025"/>
            <a:ext cx="859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TBD</a:t>
            </a:r>
            <a:endParaRPr lang="en-IN" sz="1400" b="1" dirty="0">
              <a:latin typeface="+mj-lt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3581400" y="28194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85800" y="2650124"/>
            <a:ext cx="76334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245 L</a:t>
            </a:r>
            <a:endParaRPr lang="en-IN" sz="1600" b="1" dirty="0"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901994" y="3200400"/>
            <a:ext cx="1023033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VP251P</a:t>
            </a:r>
            <a:endParaRPr lang="en-IN" sz="1200" b="1" dirty="0">
              <a:latin typeface="+mj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410200" y="2209800"/>
            <a:ext cx="2209800" cy="83099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1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VCM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pic>
        <p:nvPicPr>
          <p:cNvPr id="56" name="Picture 5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6450" y="2213309"/>
            <a:ext cx="438150" cy="910891"/>
          </a:xfrm>
          <a:prstGeom prst="rect">
            <a:avLst/>
          </a:prstGeom>
          <a:noFill/>
        </p:spPr>
      </p:pic>
      <p:sp>
        <p:nvSpPr>
          <p:cNvPr id="57" name="TextBox 56"/>
          <p:cNvSpPr txBox="1"/>
          <p:nvPr/>
        </p:nvSpPr>
        <p:spPr>
          <a:xfrm>
            <a:off x="3671328" y="2923403"/>
            <a:ext cx="1434072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Floret Series</a:t>
            </a:r>
            <a:endParaRPr lang="en-IN" sz="1200" b="1" dirty="0">
              <a:latin typeface="+mj-lt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3540096" y="43434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3581400" y="59436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76414" y="4275896"/>
            <a:ext cx="774567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250 L</a:t>
            </a:r>
            <a:endParaRPr lang="en-IN" sz="1600" b="1" dirty="0">
              <a:latin typeface="+mj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410200" y="3969605"/>
            <a:ext cx="2209800" cy="83099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2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VCM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676400" y="4863644"/>
            <a:ext cx="1524000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VZ264/VZ265</a:t>
            </a:r>
            <a:endParaRPr lang="en-IN" sz="1600" b="1" dirty="0">
              <a:latin typeface="+mj-l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76414" y="5850524"/>
            <a:ext cx="764949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270 L</a:t>
            </a:r>
            <a:endParaRPr lang="en-IN" sz="1600" b="1" dirty="0">
              <a:latin typeface="+mj-lt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676400" y="6504803"/>
            <a:ext cx="1371600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VZ294/VZ295</a:t>
            </a:r>
            <a:endParaRPr lang="en-IN" sz="1200" b="1" dirty="0"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410200" y="5569805"/>
            <a:ext cx="2209800" cy="83099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2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VCM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8229600" y="5864425"/>
            <a:ext cx="859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TBD</a:t>
            </a:r>
            <a:endParaRPr lang="en-IN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04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543992" y="1546825"/>
            <a:ext cx="8839204" cy="5387375"/>
          </a:xfrm>
          <a:prstGeom prst="rect">
            <a:avLst/>
          </a:prstGeom>
          <a:ln w="508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8" tIns="45719" rIns="91438" bIns="45719" anchor="ctr"/>
          <a:lstStyle/>
          <a:p>
            <a:pPr algn="ctr">
              <a:defRPr/>
            </a:pPr>
            <a:endParaRPr lang="en-US" b="1" dirty="0">
              <a:latin typeface="+mj-lt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31242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81599" y="1524000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7724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901994" y="1528268"/>
            <a:ext cx="102303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MODEL</a:t>
            </a:r>
            <a:endParaRPr lang="en-IN" sz="1600" b="1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57600" y="1528268"/>
            <a:ext cx="68159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2015</a:t>
            </a:r>
            <a:endParaRPr lang="en-IN" sz="1600" b="1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15935" y="1528268"/>
            <a:ext cx="138210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smtClean="0">
                <a:latin typeface="+mj-lt"/>
              </a:rPr>
              <a:t>FEATURES</a:t>
            </a:r>
            <a:endParaRPr lang="en-IN" sz="1600" b="1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59005" y="1528268"/>
            <a:ext cx="1192951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REMARK</a:t>
            </a:r>
            <a:endParaRPr lang="en-IN" sz="1600" b="1" dirty="0">
              <a:latin typeface="+mj-lt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533400" y="1862552"/>
            <a:ext cx="8839204" cy="0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524000" y="1528268"/>
            <a:ext cx="0" cy="5419786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4504" y="1524000"/>
            <a:ext cx="69922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CAP.</a:t>
            </a:r>
            <a:endParaRPr lang="en-IN" sz="1600" b="1" dirty="0">
              <a:latin typeface="+mj-lt"/>
            </a:endParaRPr>
          </a:p>
        </p:txBody>
      </p:sp>
      <p:sp>
        <p:nvSpPr>
          <p:cNvPr id="45" name="Title 2"/>
          <p:cNvSpPr txBox="1">
            <a:spLocks/>
          </p:cNvSpPr>
          <p:nvPr/>
        </p:nvSpPr>
        <p:spPr>
          <a:xfrm>
            <a:off x="482138" y="1008529"/>
            <a:ext cx="8179724" cy="806824"/>
          </a:xfrm>
          <a:prstGeom prst="rect">
            <a:avLst/>
          </a:prstGeom>
        </p:spPr>
        <p:txBody>
          <a:bodyPr/>
          <a:lstStyle>
            <a:lvl1pPr algn="l" defTabSz="101882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FF Refrigerator Lineup</a:t>
            </a:r>
            <a:endParaRPr lang="en-IN" dirty="0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543993" y="35814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74682" y="51816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540096" y="5908359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76414" y="5840855"/>
            <a:ext cx="77937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320 L</a:t>
            </a:r>
            <a:endParaRPr lang="en-IN" sz="1600" b="1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10200" y="5534564"/>
            <a:ext cx="2209800" cy="83099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4/5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VCM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676400" y="6428603"/>
            <a:ext cx="1524000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VZ344/VZ345</a:t>
            </a:r>
            <a:endParaRPr lang="en-IN" sz="1600" b="1" dirty="0"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208432" y="5791200"/>
            <a:ext cx="859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TBD</a:t>
            </a:r>
            <a:endParaRPr lang="en-IN" sz="1400" b="1" dirty="0"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001000" y="4188025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</a:t>
            </a:r>
            <a:endParaRPr lang="en-IN" sz="1400" b="1" dirty="0"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001000" y="2587825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</a:t>
            </a:r>
            <a:endParaRPr lang="en-IN" sz="1400" b="1" dirty="0">
              <a:latin typeface="+mj-lt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540096" y="26670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581400" y="42672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76414" y="2599496"/>
            <a:ext cx="790597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280 L</a:t>
            </a:r>
            <a:endParaRPr lang="en-IN" sz="1600" b="1" dirty="0">
              <a:latin typeface="+mj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410200" y="2293205"/>
            <a:ext cx="2209800" cy="83099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2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High Gloss Panel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807632" y="3187244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VP292L</a:t>
            </a:r>
            <a:endParaRPr lang="en-IN" sz="1600" b="1" dirty="0">
              <a:latin typeface="+mj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76414" y="4174124"/>
            <a:ext cx="790597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280 L</a:t>
            </a:r>
            <a:endParaRPr lang="en-IN" sz="1600" b="1" dirty="0">
              <a:latin typeface="+mj-lt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807632" y="48284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VP292LT</a:t>
            </a:r>
            <a:endParaRPr lang="en-IN" sz="1200" b="1" dirty="0">
              <a:latin typeface="+mj-lt"/>
            </a:endParaRPr>
          </a:p>
        </p:txBody>
      </p:sp>
      <p:pic>
        <p:nvPicPr>
          <p:cNvPr id="59" name="Picture 5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1675" y="2190750"/>
            <a:ext cx="542925" cy="933450"/>
          </a:xfrm>
          <a:prstGeom prst="rect">
            <a:avLst/>
          </a:prstGeom>
          <a:noFill/>
        </p:spPr>
      </p:pic>
      <p:pic>
        <p:nvPicPr>
          <p:cNvPr id="60" name="Picture 5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85975" y="3886200"/>
            <a:ext cx="352425" cy="895350"/>
          </a:xfrm>
          <a:prstGeom prst="rect">
            <a:avLst/>
          </a:prstGeom>
          <a:noFill/>
        </p:spPr>
      </p:pic>
      <p:sp>
        <p:nvSpPr>
          <p:cNvPr id="61" name="TextBox 60"/>
          <p:cNvSpPr txBox="1"/>
          <p:nvPr/>
        </p:nvSpPr>
        <p:spPr>
          <a:xfrm>
            <a:off x="5410200" y="3893405"/>
            <a:ext cx="2209800" cy="83099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2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High Gloss Panel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540096" y="4343400"/>
            <a:ext cx="1434072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Stainless Steel</a:t>
            </a:r>
            <a:endParaRPr lang="en-IN" sz="1200" b="1" dirty="0">
              <a:latin typeface="+mj-l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747528" y="2743200"/>
            <a:ext cx="1434072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Wooden</a:t>
            </a:r>
            <a:endParaRPr lang="en-IN" sz="1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04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3992" y="1546825"/>
            <a:ext cx="8839204" cy="5387375"/>
          </a:xfrm>
          <a:prstGeom prst="rect">
            <a:avLst/>
          </a:prstGeom>
          <a:ln w="508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8" tIns="45719" rIns="91438" bIns="45719" anchor="ctr"/>
          <a:lstStyle/>
          <a:p>
            <a:pPr algn="ctr">
              <a:defRPr/>
            </a:pPr>
            <a:endParaRPr lang="en-US" b="1" dirty="0">
              <a:latin typeface="+mj-lt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1242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181599" y="1524000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7724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01994" y="1528268"/>
            <a:ext cx="102303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MODEL</a:t>
            </a:r>
            <a:endParaRPr lang="en-IN" sz="16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57600" y="1528268"/>
            <a:ext cx="68159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2015</a:t>
            </a:r>
            <a:endParaRPr lang="en-IN" sz="16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15935" y="1528268"/>
            <a:ext cx="138210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smtClean="0">
                <a:latin typeface="+mj-lt"/>
              </a:rPr>
              <a:t>FEATURES</a:t>
            </a:r>
            <a:endParaRPr lang="en-IN" sz="16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59005" y="1528268"/>
            <a:ext cx="1192951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REMARK</a:t>
            </a:r>
            <a:endParaRPr lang="en-IN" sz="1600" b="1" dirty="0">
              <a:latin typeface="+mj-lt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33400" y="1862552"/>
            <a:ext cx="8839204" cy="0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524000" y="1528268"/>
            <a:ext cx="0" cy="5419786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24504" y="1524000"/>
            <a:ext cx="69922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CAP.</a:t>
            </a:r>
            <a:endParaRPr lang="en-IN" sz="1600" b="1" dirty="0">
              <a:latin typeface="+mj-lt"/>
            </a:endParaRPr>
          </a:p>
        </p:txBody>
      </p:sp>
      <p:sp>
        <p:nvSpPr>
          <p:cNvPr id="15" name="Title 2"/>
          <p:cNvSpPr txBox="1">
            <a:spLocks/>
          </p:cNvSpPr>
          <p:nvPr/>
        </p:nvSpPr>
        <p:spPr>
          <a:xfrm>
            <a:off x="482138" y="1008529"/>
            <a:ext cx="8179724" cy="806824"/>
          </a:xfrm>
          <a:prstGeom prst="rect">
            <a:avLst/>
          </a:prstGeom>
        </p:spPr>
        <p:txBody>
          <a:bodyPr/>
          <a:lstStyle>
            <a:lvl1pPr algn="l" defTabSz="101882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SBS Refrigerator Lineup</a:t>
            </a:r>
            <a:endParaRPr lang="en-IN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543993" y="35814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574682" y="51816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7" name="Picture 2" descr="http://www.dwe.co.kr/upload/product_eng/17/FRS-T20FA_1.JPE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7423" y="2157394"/>
            <a:ext cx="583432" cy="1097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8" name="Group 33"/>
          <p:cNvGrpSpPr>
            <a:grpSpLocks/>
          </p:cNvGrpSpPr>
          <p:nvPr/>
        </p:nvGrpSpPr>
        <p:grpSpPr bwMode="auto">
          <a:xfrm>
            <a:off x="1819492" y="3752786"/>
            <a:ext cx="584702" cy="1138373"/>
            <a:chOff x="116056" y="990600"/>
            <a:chExt cx="2779543" cy="5585136"/>
          </a:xfrm>
        </p:grpSpPr>
        <p:pic>
          <p:nvPicPr>
            <p:cNvPr id="39" name="Picture 2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056" y="990600"/>
              <a:ext cx="2779543" cy="538289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40" name="Picture 7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2248" y="6338669"/>
              <a:ext cx="1600200" cy="2370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" name="Picture 1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745" y="6338668"/>
              <a:ext cx="806768" cy="2266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2" name="Picture 3"/>
            <p:cNvPicPr>
              <a:picLocks noChangeAspect="1" noChangeArrowheads="1"/>
            </p:cNvPicPr>
            <p:nvPr/>
          </p:nvPicPr>
          <p:blipFill>
            <a:blip r:embed="rId6" cstate="email">
              <a:clrChange>
                <a:clrFrom>
                  <a:srgbClr val="C0C0C0"/>
                </a:clrFrom>
                <a:clrTo>
                  <a:srgbClr val="C0C0C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1051035"/>
              <a:ext cx="549166" cy="285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3" name="그림 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549" y="5475248"/>
            <a:ext cx="632588" cy="1097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TextBox 43"/>
          <p:cNvSpPr txBox="1"/>
          <p:nvPr/>
        </p:nvSpPr>
        <p:spPr>
          <a:xfrm>
            <a:off x="715304" y="5854726"/>
            <a:ext cx="788995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604 L</a:t>
            </a:r>
            <a:endParaRPr lang="en-IN" sz="1600" b="1" dirty="0">
              <a:latin typeface="+mj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15304" y="2613367"/>
            <a:ext cx="753728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637 L</a:t>
            </a:r>
            <a:endParaRPr lang="en-IN" sz="1600" b="1" dirty="0"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15304" y="4187995"/>
            <a:ext cx="752125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618 L</a:t>
            </a:r>
            <a:endParaRPr lang="en-IN" sz="1600" b="1" dirty="0"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334000" y="2290594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 </a:t>
            </a:r>
            <a:r>
              <a:rPr lang="en-US" sz="1600" b="0" dirty="0"/>
              <a:t>PCM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/>
              <a:t> </a:t>
            </a:r>
            <a:r>
              <a:rPr lang="en-US" sz="1600" b="0" dirty="0" smtClean="0"/>
              <a:t>Wine Rack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Minibar</a:t>
            </a:r>
            <a:endParaRPr lang="en-US" sz="1600" b="0" dirty="0"/>
          </a:p>
          <a:p>
            <a:pPr>
              <a:buFont typeface="Arial" pitchFamily="34" charset="0"/>
              <a:buChar char="•"/>
            </a:pPr>
            <a:r>
              <a:rPr lang="en-US" sz="1600" b="0" dirty="0"/>
              <a:t> I&amp;W Dispenser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362754" y="3834248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VCM 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TG </a:t>
            </a:r>
            <a:r>
              <a:rPr lang="en-US" sz="1600" b="0" dirty="0"/>
              <a:t>Shelve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/>
              <a:t> Minibar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Wine rack</a:t>
            </a:r>
            <a:endParaRPr lang="en-US" sz="1600" b="0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3387696" y="4290099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505200" y="5958851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387696" y="27432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8080986" y="5760638"/>
            <a:ext cx="1063014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</a:t>
            </a:r>
            <a:endParaRPr lang="en-IN" sz="1400" b="1" dirty="0"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002387" y="4168086"/>
            <a:ext cx="1063014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</a:t>
            </a:r>
            <a:endParaRPr lang="en-IN" sz="1400" b="1" dirty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939315" y="2647955"/>
            <a:ext cx="1063014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</a:t>
            </a:r>
            <a:endParaRPr lang="en-IN" sz="1400" b="1" dirty="0">
              <a:latin typeface="+mj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243454" y="5177554"/>
            <a:ext cx="2209800" cy="1815880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 </a:t>
            </a:r>
            <a:r>
              <a:rPr lang="en-US" sz="1600" b="0" dirty="0"/>
              <a:t>SS </a:t>
            </a:r>
            <a:r>
              <a:rPr lang="en-US" sz="1600" b="0" dirty="0" smtClean="0"/>
              <a:t>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Magic cool zone</a:t>
            </a:r>
            <a:endParaRPr lang="en-US" sz="1600" b="0" dirty="0"/>
          </a:p>
          <a:p>
            <a:pPr>
              <a:buFont typeface="Arial" pitchFamily="34" charset="0"/>
              <a:buChar char="•"/>
            </a:pPr>
            <a:r>
              <a:rPr lang="en-US" sz="1600" b="0" dirty="0"/>
              <a:t> I&amp;W TTD w/o Plumbing 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/>
              <a:t>  ( internal tank)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/>
              <a:t>  Home Bar</a:t>
            </a:r>
          </a:p>
          <a:p>
            <a:pPr>
              <a:buFont typeface="Arial" pitchFamily="34" charset="0"/>
              <a:buChar char="•"/>
            </a:pPr>
            <a:endParaRPr lang="en-US" sz="1600" b="0" dirty="0"/>
          </a:p>
        </p:txBody>
      </p:sp>
      <p:sp>
        <p:nvSpPr>
          <p:cNvPr id="56" name="TextBox 55"/>
          <p:cNvSpPr txBox="1"/>
          <p:nvPr/>
        </p:nvSpPr>
        <p:spPr>
          <a:xfrm>
            <a:off x="1574802" y="6567101"/>
            <a:ext cx="1524000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>
                <a:latin typeface="+mj-lt"/>
              </a:rPr>
              <a:t>VPP60ZPS-FSC</a:t>
            </a:r>
            <a:endParaRPr lang="en-IN" sz="1600" b="1" dirty="0">
              <a:latin typeface="+mj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504299" y="3237130"/>
            <a:ext cx="1494366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>
                <a:latin typeface="+mj-lt"/>
              </a:rPr>
              <a:t>VPS65ZLM-FSC</a:t>
            </a:r>
            <a:endParaRPr lang="en-IN" sz="1600" b="1" dirty="0">
              <a:latin typeface="+mj-lt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560908" y="4941437"/>
            <a:ext cx="1545623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>
                <a:latin typeface="+mj-lt"/>
              </a:rPr>
              <a:t>VPL60ZPS-FSC</a:t>
            </a:r>
            <a:endParaRPr lang="en-IN" sz="1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98532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543992" y="1546825"/>
            <a:ext cx="8839204" cy="5387375"/>
          </a:xfrm>
          <a:prstGeom prst="rect">
            <a:avLst/>
          </a:prstGeom>
          <a:ln w="508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8" tIns="45719" rIns="91438" bIns="45719" anchor="ctr"/>
          <a:lstStyle/>
          <a:p>
            <a:pPr algn="ctr">
              <a:defRPr/>
            </a:pPr>
            <a:endParaRPr lang="en-US" b="1" dirty="0">
              <a:latin typeface="+mj-lt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31242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81599" y="1524000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7724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901994" y="1528268"/>
            <a:ext cx="102303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MODEL</a:t>
            </a:r>
            <a:endParaRPr lang="en-IN" sz="1600" b="1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57600" y="1528268"/>
            <a:ext cx="68159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2015</a:t>
            </a:r>
            <a:endParaRPr lang="en-IN" sz="1600" b="1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15935" y="1528268"/>
            <a:ext cx="138210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smtClean="0">
                <a:latin typeface="+mj-lt"/>
              </a:rPr>
              <a:t>FEATURES</a:t>
            </a:r>
            <a:endParaRPr lang="en-IN" sz="1600" b="1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59005" y="1528268"/>
            <a:ext cx="1192951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REMARK</a:t>
            </a:r>
            <a:endParaRPr lang="en-IN" sz="1600" b="1" dirty="0">
              <a:latin typeface="+mj-lt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533400" y="1862552"/>
            <a:ext cx="8839204" cy="0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524000" y="1528268"/>
            <a:ext cx="0" cy="5419786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4504" y="1524000"/>
            <a:ext cx="69922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CAP.</a:t>
            </a:r>
            <a:endParaRPr lang="en-IN" sz="1600" b="1" dirty="0">
              <a:latin typeface="+mj-lt"/>
            </a:endParaRPr>
          </a:p>
        </p:txBody>
      </p:sp>
      <p:sp>
        <p:nvSpPr>
          <p:cNvPr id="45" name="Title 2"/>
          <p:cNvSpPr txBox="1">
            <a:spLocks/>
          </p:cNvSpPr>
          <p:nvPr/>
        </p:nvSpPr>
        <p:spPr>
          <a:xfrm>
            <a:off x="482138" y="1008529"/>
            <a:ext cx="8179724" cy="806824"/>
          </a:xfrm>
          <a:prstGeom prst="rect">
            <a:avLst/>
          </a:prstGeom>
        </p:spPr>
        <p:txBody>
          <a:bodyPr/>
          <a:lstStyle>
            <a:lvl1pPr algn="l" defTabSz="101882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DC Refrigerator Lineup</a:t>
            </a:r>
            <a:endParaRPr lang="en-IN" dirty="0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543993" y="35814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76414" y="5926724"/>
            <a:ext cx="662357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80 L</a:t>
            </a:r>
            <a:endParaRPr lang="en-IN" sz="1600" b="1" dirty="0">
              <a:latin typeface="+mj-l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76414" y="2599496"/>
            <a:ext cx="625488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47 L</a:t>
            </a:r>
            <a:endParaRPr lang="en-IN" sz="1600" b="1" dirty="0">
              <a:latin typeface="+mj-lt"/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3616296" y="26670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410200" y="2330448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No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PCM Door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Recessed Handle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HIPS Accessories</a:t>
            </a:r>
            <a:endParaRPr lang="en-IN" sz="1600" b="0" dirty="0"/>
          </a:p>
        </p:txBody>
      </p:sp>
      <p:sp>
        <p:nvSpPr>
          <p:cNvPr id="30" name="TextBox 29"/>
          <p:cNvSpPr txBox="1"/>
          <p:nvPr/>
        </p:nvSpPr>
        <p:spPr>
          <a:xfrm>
            <a:off x="1807632" y="3187244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VC060P</a:t>
            </a:r>
            <a:endParaRPr lang="en-IN" sz="1600" b="1" dirty="0">
              <a:latin typeface="+mj-lt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574682" y="51816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76414" y="4343400"/>
            <a:ext cx="662357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80 L</a:t>
            </a:r>
            <a:endParaRPr lang="en-IN" sz="1600" b="1" dirty="0"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828800" y="48284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VC090P</a:t>
            </a:r>
            <a:endParaRPr lang="en-IN" sz="1200" b="1" dirty="0"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807632" y="65810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VC092L</a:t>
            </a:r>
            <a:endParaRPr lang="en-IN" sz="1200" b="1" dirty="0"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10200" y="5399784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No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PCM Door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GPPS Accessories</a:t>
            </a:r>
            <a:endParaRPr lang="en-IN" sz="1600" b="0" dirty="0"/>
          </a:p>
        </p:txBody>
      </p:sp>
      <p:pic>
        <p:nvPicPr>
          <p:cNvPr id="48" name="Picture 4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156583"/>
            <a:ext cx="567562" cy="885825"/>
          </a:xfrm>
          <a:prstGeom prst="rect">
            <a:avLst/>
          </a:prstGeom>
          <a:noFill/>
        </p:spPr>
      </p:pic>
      <p:pic>
        <p:nvPicPr>
          <p:cNvPr id="53" name="Picture 5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6336" y="3886199"/>
            <a:ext cx="482426" cy="805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8" name="TextBox 57"/>
          <p:cNvSpPr txBox="1"/>
          <p:nvPr/>
        </p:nvSpPr>
        <p:spPr>
          <a:xfrm>
            <a:off x="5410200" y="3810000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No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PCM Door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Recessed Handle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HIPS Accessories</a:t>
            </a:r>
            <a:endParaRPr lang="en-IN" sz="1600" b="0" dirty="0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3581400" y="43434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3581400" y="6019800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7959005" y="2580745"/>
            <a:ext cx="1240368" cy="52321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dirty="0" smtClean="0">
                <a:latin typeface="+mj-lt"/>
              </a:rPr>
              <a:t>Investment  Required</a:t>
            </a:r>
            <a:endParaRPr lang="en-IN" sz="1800" dirty="0">
              <a:latin typeface="+mj-lt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924800" y="4114800"/>
            <a:ext cx="1240368" cy="52321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dirty="0" smtClean="0">
                <a:latin typeface="+mj-lt"/>
              </a:rPr>
              <a:t>Investment  Required</a:t>
            </a:r>
            <a:endParaRPr lang="en-IN" sz="1800" dirty="0">
              <a:latin typeface="+mj-lt"/>
            </a:endParaRPr>
          </a:p>
        </p:txBody>
      </p:sp>
      <p:pic>
        <p:nvPicPr>
          <p:cNvPr id="73" name="Picture 7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5562600"/>
            <a:ext cx="532151" cy="914400"/>
          </a:xfrm>
          <a:prstGeom prst="rect">
            <a:avLst/>
          </a:prstGeom>
          <a:noFill/>
        </p:spPr>
      </p:pic>
      <p:sp>
        <p:nvSpPr>
          <p:cNvPr id="74" name="TextBox 73"/>
          <p:cNvSpPr txBox="1"/>
          <p:nvPr/>
        </p:nvSpPr>
        <p:spPr>
          <a:xfrm>
            <a:off x="7979832" y="5725182"/>
            <a:ext cx="1240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Discontinue</a:t>
            </a:r>
            <a:endParaRPr lang="en-IN" sz="1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581399" y="6200003"/>
            <a:ext cx="1600199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Silver Hairline</a:t>
            </a:r>
            <a:endParaRPr lang="en-IN" sz="1200" b="1" dirty="0"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657601" y="4447403"/>
            <a:ext cx="1600199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Silver Hairline</a:t>
            </a:r>
            <a:endParaRPr lang="en-IN" sz="1200" b="1" dirty="0">
              <a:latin typeface="+mj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657600" y="2743200"/>
            <a:ext cx="1600199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Silver Hairline</a:t>
            </a:r>
            <a:endParaRPr lang="en-IN" sz="1200" b="1" dirty="0">
              <a:latin typeface="+mj-lt"/>
            </a:endParaRPr>
          </a:p>
        </p:txBody>
      </p:sp>
      <p:sp>
        <p:nvSpPr>
          <p:cNvPr id="54" name="&quot;No&quot; Symbol 53"/>
          <p:cNvSpPr/>
          <p:nvPr/>
        </p:nvSpPr>
        <p:spPr>
          <a:xfrm>
            <a:off x="4100454" y="5868667"/>
            <a:ext cx="269000" cy="283029"/>
          </a:xfrm>
          <a:prstGeom prst="noSmoking">
            <a:avLst/>
          </a:prstGeom>
          <a:solidFill>
            <a:srgbClr val="FF0000"/>
          </a:solidFill>
          <a:ln w="2540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IN" noProof="0" dirty="0" smtClean="0"/>
          </a:p>
        </p:txBody>
      </p:sp>
    </p:spTree>
    <p:extLst>
      <p:ext uri="{BB962C8B-B14F-4D97-AF65-F5344CB8AC3E}">
        <p14:creationId xmlns:p14="http://schemas.microsoft.com/office/powerpoint/2010/main" val="22304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543992" y="1546825"/>
            <a:ext cx="8839204" cy="5387375"/>
          </a:xfrm>
          <a:prstGeom prst="rect">
            <a:avLst/>
          </a:prstGeom>
          <a:ln w="508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8" tIns="45719" rIns="91438" bIns="45719" anchor="ctr"/>
          <a:lstStyle/>
          <a:p>
            <a:pPr algn="ctr">
              <a:defRPr/>
            </a:pPr>
            <a:endParaRPr lang="en-US" b="1" dirty="0">
              <a:latin typeface="+mj-lt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31242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81599" y="1524000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7724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901994" y="1528268"/>
            <a:ext cx="102303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MODEL</a:t>
            </a:r>
            <a:endParaRPr lang="en-IN" sz="1600" b="1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57600" y="1528268"/>
            <a:ext cx="68159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2015</a:t>
            </a:r>
            <a:endParaRPr lang="en-IN" sz="1600" b="1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15935" y="1528268"/>
            <a:ext cx="138210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smtClean="0">
                <a:latin typeface="+mj-lt"/>
              </a:rPr>
              <a:t>FEATURES</a:t>
            </a:r>
            <a:endParaRPr lang="en-IN" sz="1600" b="1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59005" y="1528268"/>
            <a:ext cx="1192951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REMARK</a:t>
            </a:r>
            <a:endParaRPr lang="en-IN" sz="1600" b="1" dirty="0">
              <a:latin typeface="+mj-lt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533400" y="1862552"/>
            <a:ext cx="8839204" cy="0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524000" y="1528268"/>
            <a:ext cx="0" cy="5419786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4504" y="1524000"/>
            <a:ext cx="69922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CAP.</a:t>
            </a:r>
            <a:endParaRPr lang="en-IN" sz="1600" b="1" dirty="0">
              <a:latin typeface="+mj-lt"/>
            </a:endParaRPr>
          </a:p>
        </p:txBody>
      </p:sp>
      <p:sp>
        <p:nvSpPr>
          <p:cNvPr id="45" name="Title 2"/>
          <p:cNvSpPr txBox="1">
            <a:spLocks/>
          </p:cNvSpPr>
          <p:nvPr/>
        </p:nvSpPr>
        <p:spPr>
          <a:xfrm>
            <a:off x="482138" y="1008529"/>
            <a:ext cx="8179724" cy="806824"/>
          </a:xfrm>
          <a:prstGeom prst="rect">
            <a:avLst/>
          </a:prstGeom>
        </p:spPr>
        <p:txBody>
          <a:bodyPr/>
          <a:lstStyle>
            <a:lvl1pPr algn="l" defTabSz="101882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DC Refrigerator Lineup</a:t>
            </a:r>
            <a:endParaRPr lang="en-IN" dirty="0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543993" y="35814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76414" y="5926724"/>
            <a:ext cx="74731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150 L</a:t>
            </a:r>
            <a:endParaRPr lang="en-IN" sz="1600" b="1" dirty="0">
              <a:latin typeface="+mj-l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76414" y="2599496"/>
            <a:ext cx="74731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150 L</a:t>
            </a:r>
            <a:endParaRPr lang="en-IN" sz="1600" b="1" dirty="0">
              <a:latin typeface="+mj-lt"/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3616296" y="26670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410200" y="2330448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3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Painted Door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Recessed Handle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HIPS Accessories</a:t>
            </a:r>
            <a:endParaRPr lang="en-IN" sz="1600" b="0" dirty="0"/>
          </a:p>
        </p:txBody>
      </p:sp>
      <p:sp>
        <p:nvSpPr>
          <p:cNvPr id="30" name="TextBox 29"/>
          <p:cNvSpPr txBox="1"/>
          <p:nvPr/>
        </p:nvSpPr>
        <p:spPr>
          <a:xfrm>
            <a:off x="1807632" y="3187244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VA163B</a:t>
            </a:r>
            <a:endParaRPr lang="en-IN" sz="1600" b="1" dirty="0">
              <a:latin typeface="+mj-lt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574682" y="51816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76414" y="4343400"/>
            <a:ext cx="74731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150 L</a:t>
            </a:r>
            <a:endParaRPr lang="en-IN" sz="1600" b="1" dirty="0"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828800" y="48284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VA163P</a:t>
            </a:r>
            <a:endParaRPr lang="en-IN" sz="1200" b="1" dirty="0"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807632" y="65810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VA162P</a:t>
            </a:r>
            <a:endParaRPr lang="en-IN" sz="1200" b="1" dirty="0"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10200" y="5399784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2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PCM Door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GPPS Accessories</a:t>
            </a:r>
            <a:endParaRPr lang="en-IN" sz="1600" b="0" dirty="0"/>
          </a:p>
        </p:txBody>
      </p:sp>
      <p:sp>
        <p:nvSpPr>
          <p:cNvPr id="58" name="TextBox 57"/>
          <p:cNvSpPr txBox="1"/>
          <p:nvPr/>
        </p:nvSpPr>
        <p:spPr>
          <a:xfrm>
            <a:off x="5410200" y="3810000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3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PCM Door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Recessed Handle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HIPS Accessories</a:t>
            </a:r>
            <a:endParaRPr lang="en-IN" sz="1600" b="0" dirty="0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3581400" y="43434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979832" y="5725182"/>
            <a:ext cx="1240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Discontinue</a:t>
            </a:r>
            <a:endParaRPr lang="en-IN" sz="18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9" name="Picture 4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8761" y="2189563"/>
            <a:ext cx="505839" cy="914400"/>
          </a:xfrm>
          <a:prstGeom prst="rect">
            <a:avLst/>
          </a:prstGeom>
          <a:noFill/>
        </p:spPr>
      </p:pic>
      <p:pic>
        <p:nvPicPr>
          <p:cNvPr id="51" name="Picture 50" descr="Captur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3728" y="3886199"/>
            <a:ext cx="470872" cy="860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51" descr="Captur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5590496"/>
            <a:ext cx="516758" cy="858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TextBox 47"/>
          <p:cNvSpPr txBox="1"/>
          <p:nvPr/>
        </p:nvSpPr>
        <p:spPr>
          <a:xfrm>
            <a:off x="3581399" y="6200003"/>
            <a:ext cx="1600199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Matt Silver</a:t>
            </a:r>
            <a:endParaRPr lang="en-IN" sz="1200" b="1" dirty="0"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81400" y="2847203"/>
            <a:ext cx="1600199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Burgundy Red/ Silky Grey</a:t>
            </a:r>
            <a:endParaRPr lang="en-IN" sz="1200" b="1" dirty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581400" y="4447403"/>
            <a:ext cx="1600199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Silver Hairline</a:t>
            </a:r>
            <a:endParaRPr lang="en-IN" sz="1200" b="1" dirty="0">
              <a:latin typeface="+mj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811963" y="2513112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 - Jan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811963" y="4235677"/>
            <a:ext cx="1621368" cy="52321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 </a:t>
            </a:r>
            <a:r>
              <a:rPr lang="en-US" sz="1400" b="1" dirty="0"/>
              <a:t>- Jan</a:t>
            </a:r>
          </a:p>
          <a:p>
            <a:endParaRPr lang="en-IN" sz="1400" b="1" dirty="0">
              <a:latin typeface="+mj-lt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3581400" y="6019800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&quot;No&quot; Symbol 58"/>
          <p:cNvSpPr/>
          <p:nvPr/>
        </p:nvSpPr>
        <p:spPr>
          <a:xfrm>
            <a:off x="4100454" y="5868667"/>
            <a:ext cx="269000" cy="283029"/>
          </a:xfrm>
          <a:prstGeom prst="noSmoking">
            <a:avLst/>
          </a:prstGeom>
          <a:solidFill>
            <a:srgbClr val="FF0000"/>
          </a:solidFill>
          <a:ln w="2540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IN" noProof="0" dirty="0" smtClean="0"/>
          </a:p>
        </p:txBody>
      </p:sp>
    </p:spTree>
    <p:extLst>
      <p:ext uri="{BB962C8B-B14F-4D97-AF65-F5344CB8AC3E}">
        <p14:creationId xmlns:p14="http://schemas.microsoft.com/office/powerpoint/2010/main" val="22304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543992" y="1546825"/>
            <a:ext cx="8839204" cy="5387375"/>
          </a:xfrm>
          <a:prstGeom prst="rect">
            <a:avLst/>
          </a:prstGeom>
          <a:ln w="508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8" tIns="45719" rIns="91438" bIns="45719" anchor="ctr"/>
          <a:lstStyle/>
          <a:p>
            <a:pPr algn="ctr">
              <a:defRPr/>
            </a:pPr>
            <a:endParaRPr lang="en-US" b="1" dirty="0">
              <a:latin typeface="+mj-lt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31242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81599" y="1524000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7724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901994" y="1528268"/>
            <a:ext cx="102303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MODEL</a:t>
            </a:r>
            <a:endParaRPr lang="en-IN" sz="1600" b="1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57600" y="1528268"/>
            <a:ext cx="68159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2015</a:t>
            </a:r>
            <a:endParaRPr lang="en-IN" sz="1600" b="1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15935" y="1528268"/>
            <a:ext cx="138210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smtClean="0">
                <a:latin typeface="+mj-lt"/>
              </a:rPr>
              <a:t>FEATURES</a:t>
            </a:r>
            <a:endParaRPr lang="en-IN" sz="1600" b="1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59005" y="1528268"/>
            <a:ext cx="1192951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REMARK</a:t>
            </a:r>
            <a:endParaRPr lang="en-IN" sz="1600" b="1" dirty="0">
              <a:latin typeface="+mj-lt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533400" y="1862552"/>
            <a:ext cx="8839204" cy="0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524000" y="1528268"/>
            <a:ext cx="0" cy="5419786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4504" y="1524000"/>
            <a:ext cx="69922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CAP.</a:t>
            </a:r>
            <a:endParaRPr lang="en-IN" sz="1600" b="1" dirty="0">
              <a:latin typeface="+mj-lt"/>
            </a:endParaRPr>
          </a:p>
        </p:txBody>
      </p:sp>
      <p:sp>
        <p:nvSpPr>
          <p:cNvPr id="45" name="Title 2"/>
          <p:cNvSpPr txBox="1">
            <a:spLocks/>
          </p:cNvSpPr>
          <p:nvPr/>
        </p:nvSpPr>
        <p:spPr>
          <a:xfrm>
            <a:off x="482138" y="1008529"/>
            <a:ext cx="8179724" cy="806824"/>
          </a:xfrm>
          <a:prstGeom prst="rect">
            <a:avLst/>
          </a:prstGeom>
        </p:spPr>
        <p:txBody>
          <a:bodyPr/>
          <a:lstStyle>
            <a:lvl1pPr algn="l" defTabSz="101882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DC Refrigerator Lineup</a:t>
            </a:r>
            <a:endParaRPr lang="en-IN" dirty="0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543993" y="35814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76414" y="5926724"/>
            <a:ext cx="737698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170 L</a:t>
            </a:r>
            <a:endParaRPr lang="en-IN" sz="1600" b="1" dirty="0">
              <a:latin typeface="+mj-l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76414" y="2599496"/>
            <a:ext cx="737698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170 L</a:t>
            </a:r>
            <a:endParaRPr lang="en-IN" sz="1600" b="1" dirty="0">
              <a:latin typeface="+mj-lt"/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3616296" y="26670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410200" y="2181763"/>
            <a:ext cx="2209800" cy="132343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3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Powder Coated Door 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Recessed Handle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HIPS Accessories</a:t>
            </a:r>
            <a:endParaRPr lang="en-IN" sz="1600" b="0" dirty="0"/>
          </a:p>
        </p:txBody>
      </p:sp>
      <p:sp>
        <p:nvSpPr>
          <p:cNvPr id="30" name="TextBox 29"/>
          <p:cNvSpPr txBox="1"/>
          <p:nvPr/>
        </p:nvSpPr>
        <p:spPr>
          <a:xfrm>
            <a:off x="1807632" y="3187244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VA183E</a:t>
            </a:r>
            <a:endParaRPr lang="en-IN" sz="1600" b="1" dirty="0">
              <a:latin typeface="+mj-lt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574682" y="51816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76414" y="4343400"/>
            <a:ext cx="737698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170 L</a:t>
            </a:r>
            <a:endParaRPr lang="en-IN" sz="1600" b="1" dirty="0"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828800" y="48284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VA183PT</a:t>
            </a:r>
            <a:endParaRPr lang="en-IN" sz="1200" b="1" dirty="0"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807632" y="65810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VR184T</a:t>
            </a:r>
            <a:endParaRPr lang="en-IN" sz="1200" b="1" dirty="0"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10200" y="5399784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4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PCM Door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Eye Handle</a:t>
            </a:r>
            <a:endParaRPr lang="en-IN" sz="1600" b="0" dirty="0" smtClean="0"/>
          </a:p>
          <a:p>
            <a:pPr>
              <a:buFont typeface="Arial" pitchFamily="34" charset="0"/>
              <a:buChar char="•"/>
            </a:pPr>
            <a:r>
              <a:rPr lang="en-IN" sz="1600" b="0" dirty="0" smtClean="0"/>
              <a:t>Toughened glass</a:t>
            </a:r>
            <a:endParaRPr lang="en-US" sz="1600" b="0" dirty="0" smtClean="0"/>
          </a:p>
        </p:txBody>
      </p:sp>
      <p:sp>
        <p:nvSpPr>
          <p:cNvPr id="58" name="TextBox 57"/>
          <p:cNvSpPr txBox="1"/>
          <p:nvPr/>
        </p:nvSpPr>
        <p:spPr>
          <a:xfrm>
            <a:off x="5410200" y="3810000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3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PCM Door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Recessed Handle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HIPS Accessories</a:t>
            </a:r>
            <a:endParaRPr lang="en-IN" sz="1600" b="0" dirty="0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3581400" y="43434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8" name="Picture 4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5215" y="2209800"/>
            <a:ext cx="473185" cy="914400"/>
          </a:xfrm>
          <a:prstGeom prst="rect">
            <a:avLst/>
          </a:prstGeom>
          <a:noFill/>
        </p:spPr>
      </p:pic>
      <p:pic>
        <p:nvPicPr>
          <p:cNvPr id="53" name="Picture 5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5232" y="3810000"/>
            <a:ext cx="403168" cy="923926"/>
          </a:xfrm>
          <a:prstGeom prst="rect">
            <a:avLst/>
          </a:prstGeom>
          <a:noFill/>
        </p:spPr>
      </p:pic>
      <p:pic>
        <p:nvPicPr>
          <p:cNvPr id="57" name="Picture 5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35232" y="5399784"/>
            <a:ext cx="468629" cy="1093467"/>
          </a:xfrm>
          <a:prstGeom prst="rect">
            <a:avLst/>
          </a:prstGeom>
          <a:noFill/>
        </p:spPr>
      </p:pic>
      <p:sp>
        <p:nvSpPr>
          <p:cNvPr id="59" name="TextBox 58"/>
          <p:cNvSpPr txBox="1"/>
          <p:nvPr/>
        </p:nvSpPr>
        <p:spPr>
          <a:xfrm>
            <a:off x="7979832" y="5725182"/>
            <a:ext cx="1240368" cy="73866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Discontinue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Consume &amp; Close</a:t>
            </a:r>
            <a:endParaRPr lang="en-IN" sz="1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484032" y="6019800"/>
            <a:ext cx="1240368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Floret &amp; Vine Series</a:t>
            </a:r>
            <a:endParaRPr lang="en-IN" sz="1200" b="1" dirty="0"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581400" y="2847203"/>
            <a:ext cx="1600199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Burgundy Red/ Silky Grey</a:t>
            </a:r>
            <a:endParaRPr lang="en-IN" sz="1200" b="1" dirty="0">
              <a:latin typeface="+mj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505200" y="4419600"/>
            <a:ext cx="1600199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Dual Tone Leaf – red &amp; grey</a:t>
            </a:r>
            <a:endParaRPr lang="en-IN" sz="1200" b="1" dirty="0">
              <a:latin typeface="+mj-lt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3581400" y="5943600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811963" y="2513112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 - Jan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799928" y="4214914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 - Jan</a:t>
            </a:r>
          </a:p>
        </p:txBody>
      </p:sp>
    </p:spTree>
    <p:extLst>
      <p:ext uri="{BB962C8B-B14F-4D97-AF65-F5344CB8AC3E}">
        <p14:creationId xmlns:p14="http://schemas.microsoft.com/office/powerpoint/2010/main" val="22304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543992" y="1546825"/>
            <a:ext cx="8839204" cy="5387375"/>
          </a:xfrm>
          <a:prstGeom prst="rect">
            <a:avLst/>
          </a:prstGeom>
          <a:ln w="508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8" tIns="45719" rIns="91438" bIns="45719" anchor="ctr"/>
          <a:lstStyle/>
          <a:p>
            <a:pPr algn="ctr">
              <a:defRPr/>
            </a:pPr>
            <a:endParaRPr lang="en-US" b="1" dirty="0">
              <a:latin typeface="+mj-lt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31242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81599" y="1524000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7724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901994" y="1528268"/>
            <a:ext cx="102303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MODEL</a:t>
            </a:r>
            <a:endParaRPr lang="en-IN" sz="1600" b="1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57600" y="1528268"/>
            <a:ext cx="68159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2015</a:t>
            </a:r>
            <a:endParaRPr lang="en-IN" sz="1600" b="1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15935" y="1528268"/>
            <a:ext cx="138210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smtClean="0">
                <a:latin typeface="+mj-lt"/>
              </a:rPr>
              <a:t>FEATURES</a:t>
            </a:r>
            <a:endParaRPr lang="en-IN" sz="1600" b="1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59005" y="1528268"/>
            <a:ext cx="1192951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REMARK</a:t>
            </a:r>
            <a:endParaRPr lang="en-IN" sz="1600" b="1" dirty="0">
              <a:latin typeface="+mj-lt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533400" y="1862552"/>
            <a:ext cx="8839204" cy="0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524000" y="1528268"/>
            <a:ext cx="0" cy="5419786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4504" y="1524000"/>
            <a:ext cx="69922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CAP.</a:t>
            </a:r>
            <a:endParaRPr lang="en-IN" sz="1600" b="1" dirty="0">
              <a:latin typeface="+mj-lt"/>
            </a:endParaRPr>
          </a:p>
        </p:txBody>
      </p:sp>
      <p:sp>
        <p:nvSpPr>
          <p:cNvPr id="45" name="Title 2"/>
          <p:cNvSpPr txBox="1">
            <a:spLocks/>
          </p:cNvSpPr>
          <p:nvPr/>
        </p:nvSpPr>
        <p:spPr>
          <a:xfrm>
            <a:off x="482138" y="1008529"/>
            <a:ext cx="8179724" cy="806824"/>
          </a:xfrm>
          <a:prstGeom prst="rect">
            <a:avLst/>
          </a:prstGeom>
        </p:spPr>
        <p:txBody>
          <a:bodyPr/>
          <a:lstStyle>
            <a:lvl1pPr algn="l" defTabSz="101882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DC Refrigerator Lineup</a:t>
            </a:r>
            <a:endParaRPr lang="en-IN" dirty="0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543993" y="35814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76414" y="5926724"/>
            <a:ext cx="721668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172 L</a:t>
            </a:r>
            <a:endParaRPr lang="en-IN" sz="1600" b="1" dirty="0">
              <a:latin typeface="+mj-l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76414" y="2599496"/>
            <a:ext cx="737698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170 L</a:t>
            </a:r>
            <a:endParaRPr lang="en-IN" sz="1600" b="1" dirty="0">
              <a:latin typeface="+mj-lt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410200" y="2181763"/>
            <a:ext cx="2209800" cy="132343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4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Solid PCM Door 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Eye Handle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GPPS Accessories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807632" y="3187244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VR184E</a:t>
            </a:r>
            <a:endParaRPr lang="en-IN" sz="1600" b="1" dirty="0">
              <a:latin typeface="+mj-lt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574682" y="51816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76414" y="4343400"/>
            <a:ext cx="721668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172 L</a:t>
            </a:r>
            <a:endParaRPr lang="en-IN" sz="1600" b="1" dirty="0"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828800" y="48284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VE183E</a:t>
            </a:r>
            <a:endParaRPr lang="en-IN" sz="1200" b="1" dirty="0"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807632" y="65810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VE184ET</a:t>
            </a:r>
            <a:endParaRPr lang="en-IN" sz="1200" b="1" dirty="0"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10200" y="5569805"/>
            <a:ext cx="2209800" cy="83099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4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PCM Door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 type Handle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410200" y="3810000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3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Powder coated Door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 type Handle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3581400" y="43434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7979832" y="5725182"/>
            <a:ext cx="1240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Discontinue</a:t>
            </a:r>
            <a:endParaRPr lang="en-IN" sz="18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9" name="Picture 4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104196"/>
            <a:ext cx="447674" cy="990600"/>
          </a:xfrm>
          <a:prstGeom prst="rect">
            <a:avLst/>
          </a:prstGeom>
          <a:noFill/>
        </p:spPr>
      </p:pic>
      <p:sp>
        <p:nvSpPr>
          <p:cNvPr id="52" name="TextBox 51"/>
          <p:cNvSpPr txBox="1"/>
          <p:nvPr/>
        </p:nvSpPr>
        <p:spPr>
          <a:xfrm>
            <a:off x="7979832" y="2514600"/>
            <a:ext cx="1240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Discontinue</a:t>
            </a:r>
            <a:endParaRPr lang="en-IN" sz="18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54" name="Picture 5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2989" y="3886200"/>
            <a:ext cx="425885" cy="914400"/>
          </a:xfrm>
          <a:prstGeom prst="rect">
            <a:avLst/>
          </a:prstGeom>
          <a:noFill/>
        </p:spPr>
      </p:pic>
      <p:pic>
        <p:nvPicPr>
          <p:cNvPr id="55" name="Picture 5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2989" y="5507623"/>
            <a:ext cx="394372" cy="838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TextBox 47"/>
          <p:cNvSpPr txBox="1"/>
          <p:nvPr/>
        </p:nvSpPr>
        <p:spPr>
          <a:xfrm>
            <a:off x="3352800" y="2819400"/>
            <a:ext cx="1717704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Burgundy Red / Silky Grey</a:t>
            </a:r>
            <a:endParaRPr lang="en-IN" sz="1200" b="1" dirty="0"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601536" y="6019800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Vine Series</a:t>
            </a:r>
            <a:endParaRPr lang="en-IN" sz="1200" b="1" dirty="0">
              <a:latin typeface="+mj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429000" y="4419600"/>
            <a:ext cx="1717704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Burgundy Red / Silky Grey</a:t>
            </a:r>
            <a:endParaRPr lang="en-IN" sz="1200" b="1" dirty="0">
              <a:latin typeface="+mj-lt"/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3436045" y="2736948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&quot;No&quot; Symbol 63"/>
          <p:cNvSpPr/>
          <p:nvPr/>
        </p:nvSpPr>
        <p:spPr>
          <a:xfrm>
            <a:off x="3955099" y="2585815"/>
            <a:ext cx="269000" cy="283029"/>
          </a:xfrm>
          <a:prstGeom prst="noSmoking">
            <a:avLst/>
          </a:prstGeom>
          <a:solidFill>
            <a:srgbClr val="FF0000"/>
          </a:solidFill>
          <a:ln w="2540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IN" noProof="0" dirty="0" smtClean="0"/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3551973" y="5897432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&quot;No&quot; Symbol 65"/>
          <p:cNvSpPr/>
          <p:nvPr/>
        </p:nvSpPr>
        <p:spPr>
          <a:xfrm>
            <a:off x="4071027" y="5746299"/>
            <a:ext cx="269000" cy="283029"/>
          </a:xfrm>
          <a:prstGeom prst="noSmoking">
            <a:avLst/>
          </a:prstGeom>
          <a:solidFill>
            <a:srgbClr val="FF0000"/>
          </a:solidFill>
          <a:ln w="2540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IN" noProof="0" dirty="0" smtClean="0"/>
          </a:p>
        </p:txBody>
      </p:sp>
      <p:sp>
        <p:nvSpPr>
          <p:cNvPr id="51" name="TextBox 50"/>
          <p:cNvSpPr txBox="1"/>
          <p:nvPr/>
        </p:nvSpPr>
        <p:spPr>
          <a:xfrm>
            <a:off x="7770746" y="4211945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 - Jan</a:t>
            </a:r>
          </a:p>
        </p:txBody>
      </p:sp>
    </p:spTree>
    <p:extLst>
      <p:ext uri="{BB962C8B-B14F-4D97-AF65-F5344CB8AC3E}">
        <p14:creationId xmlns:p14="http://schemas.microsoft.com/office/powerpoint/2010/main" val="22304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543992" y="1546825"/>
            <a:ext cx="8839204" cy="5387375"/>
          </a:xfrm>
          <a:prstGeom prst="rect">
            <a:avLst/>
          </a:prstGeom>
          <a:ln w="508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8" tIns="45719" rIns="91438" bIns="45719" anchor="ctr"/>
          <a:lstStyle/>
          <a:p>
            <a:pPr algn="ctr">
              <a:defRPr/>
            </a:pPr>
            <a:endParaRPr lang="en-US" b="1" dirty="0">
              <a:latin typeface="+mj-lt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31242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81599" y="1524000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7724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901994" y="1528268"/>
            <a:ext cx="102303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MODEL</a:t>
            </a:r>
            <a:endParaRPr lang="en-IN" sz="1600" b="1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57600" y="1528268"/>
            <a:ext cx="68159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2015</a:t>
            </a:r>
            <a:endParaRPr lang="en-IN" sz="1600" b="1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15935" y="1528268"/>
            <a:ext cx="138210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smtClean="0">
                <a:latin typeface="+mj-lt"/>
              </a:rPr>
              <a:t>FEATURES</a:t>
            </a:r>
            <a:endParaRPr lang="en-IN" sz="1600" b="1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59005" y="1528268"/>
            <a:ext cx="1192951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REMARK</a:t>
            </a:r>
            <a:endParaRPr lang="en-IN" sz="1600" b="1" dirty="0">
              <a:latin typeface="+mj-lt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533400" y="1862552"/>
            <a:ext cx="8839204" cy="0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524000" y="1528268"/>
            <a:ext cx="0" cy="5419786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4504" y="1524000"/>
            <a:ext cx="69922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CAP.</a:t>
            </a:r>
            <a:endParaRPr lang="en-IN" sz="1600" b="1" dirty="0">
              <a:latin typeface="+mj-lt"/>
            </a:endParaRPr>
          </a:p>
        </p:txBody>
      </p:sp>
      <p:sp>
        <p:nvSpPr>
          <p:cNvPr id="45" name="Title 2"/>
          <p:cNvSpPr txBox="1">
            <a:spLocks/>
          </p:cNvSpPr>
          <p:nvPr/>
        </p:nvSpPr>
        <p:spPr>
          <a:xfrm>
            <a:off x="482138" y="1008529"/>
            <a:ext cx="8179724" cy="806824"/>
          </a:xfrm>
          <a:prstGeom prst="rect">
            <a:avLst/>
          </a:prstGeom>
        </p:spPr>
        <p:txBody>
          <a:bodyPr/>
          <a:lstStyle>
            <a:lvl1pPr algn="l" defTabSz="101882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DC Refrigerator Lineup</a:t>
            </a:r>
            <a:endParaRPr lang="en-IN" dirty="0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543993" y="35814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76414" y="5926724"/>
            <a:ext cx="756934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190 L</a:t>
            </a:r>
            <a:endParaRPr lang="en-IN" sz="1600" b="1" dirty="0">
              <a:latin typeface="+mj-l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76414" y="2599496"/>
            <a:ext cx="756934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190 L</a:t>
            </a:r>
            <a:endParaRPr lang="en-IN" sz="1600" b="1" dirty="0">
              <a:latin typeface="+mj-lt"/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3601536" y="24384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410200" y="2181763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3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PCM Door 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err="1" smtClean="0"/>
              <a:t>Ikon</a:t>
            </a:r>
            <a:r>
              <a:rPr lang="en-US" sz="1600" b="0" dirty="0" smtClean="0"/>
              <a:t> Handle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HIPS Accessories</a:t>
            </a:r>
            <a:endParaRPr lang="en-IN" sz="1600" b="0" dirty="0"/>
          </a:p>
        </p:txBody>
      </p:sp>
      <p:sp>
        <p:nvSpPr>
          <p:cNvPr id="30" name="TextBox 29"/>
          <p:cNvSpPr txBox="1"/>
          <p:nvPr/>
        </p:nvSpPr>
        <p:spPr>
          <a:xfrm>
            <a:off x="1807632" y="3187244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VA203P</a:t>
            </a:r>
            <a:endParaRPr lang="en-IN" sz="1600" b="1" dirty="0">
              <a:latin typeface="+mj-lt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574682" y="51816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76414" y="4343400"/>
            <a:ext cx="756934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190 L</a:t>
            </a:r>
            <a:endParaRPr lang="en-IN" sz="1600" b="1" dirty="0"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828800" y="48284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VA203PT</a:t>
            </a:r>
            <a:endParaRPr lang="en-IN" sz="1200" b="1" dirty="0"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807632" y="65810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VA204LTC</a:t>
            </a:r>
            <a:endParaRPr lang="en-IN" sz="1200" b="1" dirty="0"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10200" y="5399784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4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PCM Door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Bar Handle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  <a:endParaRPr lang="en-IN" sz="1600" b="0" dirty="0"/>
          </a:p>
        </p:txBody>
      </p:sp>
      <p:sp>
        <p:nvSpPr>
          <p:cNvPr id="58" name="TextBox 57"/>
          <p:cNvSpPr txBox="1"/>
          <p:nvPr/>
        </p:nvSpPr>
        <p:spPr>
          <a:xfrm>
            <a:off x="5410200" y="3733800"/>
            <a:ext cx="2209800" cy="132343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3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PCM Door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err="1" smtClean="0"/>
              <a:t>Ikon</a:t>
            </a:r>
            <a:r>
              <a:rPr lang="en-US" sz="1600" b="0" dirty="0" smtClean="0"/>
              <a:t> Handle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GPPS Accessories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  <a:endParaRPr lang="en-IN" sz="1600" b="0" dirty="0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3581400" y="60198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9" name="Picture 4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0471" y="2044078"/>
            <a:ext cx="534129" cy="1110836"/>
          </a:xfrm>
          <a:prstGeom prst="rect">
            <a:avLst/>
          </a:prstGeom>
          <a:noFill/>
        </p:spPr>
      </p:pic>
      <p:sp>
        <p:nvSpPr>
          <p:cNvPr id="52" name="TextBox 51"/>
          <p:cNvSpPr txBox="1"/>
          <p:nvPr/>
        </p:nvSpPr>
        <p:spPr>
          <a:xfrm>
            <a:off x="3601536" y="2923403"/>
            <a:ext cx="1240368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Dual Tone &amp; Vine Series</a:t>
            </a:r>
            <a:endParaRPr lang="en-IN" sz="1200" b="1" dirty="0">
              <a:latin typeface="+mj-lt"/>
            </a:endParaRPr>
          </a:p>
        </p:txBody>
      </p:sp>
      <p:pic>
        <p:nvPicPr>
          <p:cNvPr id="57" name="Picture 56" descr="D:\Ravikant\Videocon\Sachin Sir\Product Images &amp; Creatives\REF\VID REF\Signature_VAL225T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57400" y="3876675"/>
            <a:ext cx="50610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59"/>
          <p:cNvPicPr>
            <a:picLocks noChangeAspect="1" noChangeArrowheads="1"/>
          </p:cNvPicPr>
          <p:nvPr/>
        </p:nvPicPr>
        <p:blipFill>
          <a:blip r:embed="rId4" cstate="print"/>
          <a:srcRect l="16176" t="5694" r="16176"/>
          <a:stretch>
            <a:fillRect/>
          </a:stretch>
        </p:blipFill>
        <p:spPr bwMode="auto">
          <a:xfrm>
            <a:off x="2076450" y="5562600"/>
            <a:ext cx="438150" cy="914398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sp>
        <p:nvSpPr>
          <p:cNvPr id="48" name="TextBox 47"/>
          <p:cNvSpPr txBox="1"/>
          <p:nvPr/>
        </p:nvSpPr>
        <p:spPr>
          <a:xfrm>
            <a:off x="3484032" y="2085203"/>
            <a:ext cx="15451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Diamond Series</a:t>
            </a:r>
            <a:endParaRPr lang="en-IN" sz="1200" b="1" dirty="0">
              <a:latin typeface="+mj-lt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3581400" y="41910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3505200" y="4343400"/>
            <a:ext cx="1600199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Dual Tone Leaf – red &amp; grey</a:t>
            </a:r>
            <a:endParaRPr lang="en-IN" sz="1200" b="1" dirty="0">
              <a:latin typeface="+mj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81400" y="6096000"/>
            <a:ext cx="1600199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Floret Series</a:t>
            </a:r>
            <a:endParaRPr lang="en-IN" sz="1200" b="1" dirty="0">
              <a:latin typeface="+mj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894250" y="4218762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Continue-</a:t>
            </a:r>
            <a:r>
              <a:rPr lang="en-IN" sz="1400" b="1" dirty="0" smtClean="0">
                <a:latin typeface="+mj-lt"/>
              </a:rPr>
              <a:t>Jan</a:t>
            </a:r>
            <a:endParaRPr lang="en-US" sz="1400" b="1" dirty="0" smtClean="0">
              <a:latin typeface="+mj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848600" y="2206825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 -Jan</a:t>
            </a:r>
            <a:endParaRPr lang="en-IN" sz="1400" b="1" dirty="0">
              <a:latin typeface="+mj-lt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880540" y="5884936"/>
            <a:ext cx="1621368" cy="52321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Continue-March</a:t>
            </a:r>
            <a:endParaRPr lang="en-IN" sz="1400" b="1" dirty="0">
              <a:latin typeface="+mj-lt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979832" y="2816425"/>
            <a:ext cx="1240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Discontinue</a:t>
            </a:r>
            <a:endParaRPr lang="en-IN" sz="18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3643254" y="2861062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&quot;No&quot; Symbol 63"/>
          <p:cNvSpPr/>
          <p:nvPr/>
        </p:nvSpPr>
        <p:spPr>
          <a:xfrm>
            <a:off x="4162308" y="2709929"/>
            <a:ext cx="269000" cy="283029"/>
          </a:xfrm>
          <a:prstGeom prst="noSmoking">
            <a:avLst/>
          </a:prstGeom>
          <a:solidFill>
            <a:srgbClr val="FF0000"/>
          </a:solidFill>
          <a:ln w="2540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IN" noProof="0" dirty="0" smtClean="0"/>
          </a:p>
        </p:txBody>
      </p:sp>
    </p:spTree>
    <p:extLst>
      <p:ext uri="{BB962C8B-B14F-4D97-AF65-F5344CB8AC3E}">
        <p14:creationId xmlns:p14="http://schemas.microsoft.com/office/powerpoint/2010/main" val="22304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543992" y="1546825"/>
            <a:ext cx="8839204" cy="5387375"/>
          </a:xfrm>
          <a:prstGeom prst="rect">
            <a:avLst/>
          </a:prstGeom>
          <a:ln w="508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8" tIns="45719" rIns="91438" bIns="45719" anchor="ctr"/>
          <a:lstStyle/>
          <a:p>
            <a:pPr algn="ctr">
              <a:defRPr/>
            </a:pPr>
            <a:endParaRPr lang="en-US" b="1" dirty="0">
              <a:latin typeface="+mj-lt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31242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81599" y="1524000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7724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901994" y="1528268"/>
            <a:ext cx="102303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MODEL</a:t>
            </a:r>
            <a:endParaRPr lang="en-IN" sz="1600" b="1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57600" y="1528268"/>
            <a:ext cx="68159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2015</a:t>
            </a:r>
            <a:endParaRPr lang="en-IN" sz="1600" b="1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15935" y="1528268"/>
            <a:ext cx="138210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smtClean="0">
                <a:latin typeface="+mj-lt"/>
              </a:rPr>
              <a:t>FEATURES</a:t>
            </a:r>
            <a:endParaRPr lang="en-IN" sz="1600" b="1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59005" y="1528268"/>
            <a:ext cx="1192951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REMARK</a:t>
            </a:r>
            <a:endParaRPr lang="en-IN" sz="1600" b="1" dirty="0">
              <a:latin typeface="+mj-lt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533400" y="1862552"/>
            <a:ext cx="8839204" cy="0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524000" y="1528268"/>
            <a:ext cx="0" cy="5419786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4504" y="1524000"/>
            <a:ext cx="69922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CAP.</a:t>
            </a:r>
            <a:endParaRPr lang="en-IN" sz="1600" b="1" dirty="0">
              <a:latin typeface="+mj-lt"/>
            </a:endParaRPr>
          </a:p>
        </p:txBody>
      </p:sp>
      <p:sp>
        <p:nvSpPr>
          <p:cNvPr id="45" name="Title 2"/>
          <p:cNvSpPr txBox="1">
            <a:spLocks/>
          </p:cNvSpPr>
          <p:nvPr/>
        </p:nvSpPr>
        <p:spPr>
          <a:xfrm>
            <a:off x="482138" y="1008529"/>
            <a:ext cx="8179724" cy="806824"/>
          </a:xfrm>
          <a:prstGeom prst="rect">
            <a:avLst/>
          </a:prstGeom>
        </p:spPr>
        <p:txBody>
          <a:bodyPr/>
          <a:lstStyle>
            <a:lvl1pPr algn="l" defTabSz="101882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DC Refrigerator Lineup</a:t>
            </a:r>
            <a:endParaRPr lang="en-IN" dirty="0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543993" y="35814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76414" y="2599496"/>
            <a:ext cx="756934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190 L</a:t>
            </a:r>
            <a:endParaRPr lang="en-IN" sz="1600" b="1" dirty="0">
              <a:latin typeface="+mj-lt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574682" y="51816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76414" y="4174124"/>
            <a:ext cx="756934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190 L</a:t>
            </a:r>
            <a:endParaRPr lang="en-IN" sz="1600" b="1" dirty="0">
              <a:latin typeface="+mj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807632" y="48284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VA203E</a:t>
            </a:r>
            <a:endParaRPr lang="en-IN" sz="1200" b="1" dirty="0">
              <a:latin typeface="+mj-l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410200" y="3647184"/>
            <a:ext cx="2209800" cy="132343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3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Powder Coated Door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err="1" smtClean="0"/>
              <a:t>Ikon</a:t>
            </a:r>
            <a:r>
              <a:rPr lang="en-US" sz="1600" b="0" dirty="0" smtClean="0"/>
              <a:t> Handle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GPPS Accessories</a:t>
            </a:r>
            <a:endParaRPr lang="en-IN" sz="1600" b="0" dirty="0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3429000" y="42672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3352800" y="4724400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LOTUS PINK</a:t>
            </a:r>
            <a:endParaRPr lang="en-IN" sz="1200" b="1" dirty="0">
              <a:latin typeface="+mj-lt"/>
            </a:endParaRPr>
          </a:p>
        </p:txBody>
      </p:sp>
      <p:pic>
        <p:nvPicPr>
          <p:cNvPr id="68" name="Picture 6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5232" y="3789406"/>
            <a:ext cx="460375" cy="914400"/>
          </a:xfrm>
          <a:prstGeom prst="rect">
            <a:avLst/>
          </a:prstGeom>
          <a:noFill/>
        </p:spPr>
      </p:pic>
      <p:sp>
        <p:nvSpPr>
          <p:cNvPr id="72" name="TextBox 71"/>
          <p:cNvSpPr txBox="1"/>
          <p:nvPr/>
        </p:nvSpPr>
        <p:spPr>
          <a:xfrm>
            <a:off x="685800" y="5850524"/>
            <a:ext cx="756934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190 L</a:t>
            </a:r>
            <a:endParaRPr lang="en-IN" sz="1600" b="1" dirty="0"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979832" y="4569025"/>
            <a:ext cx="1240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Discontinue</a:t>
            </a:r>
            <a:endParaRPr lang="en-IN" sz="1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429000" y="3729337"/>
            <a:ext cx="1717704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Burgundy Red / Silky Grey</a:t>
            </a:r>
            <a:endParaRPr lang="en-IN" sz="1200" b="1" dirty="0">
              <a:latin typeface="+mj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601536" y="3108069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LOTUS PINK</a:t>
            </a:r>
            <a:endParaRPr lang="en-IN" sz="1200" b="1" dirty="0">
              <a:latin typeface="+mj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817018" y="3232666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VK203E</a:t>
            </a:r>
            <a:endParaRPr lang="en-IN" sz="1200" b="1" dirty="0">
              <a:latin typeface="+mj-lt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19586" y="2203847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3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Powder Coated Door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Diamond Handle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3590786" y="2595263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2214263"/>
            <a:ext cx="440986" cy="914400"/>
          </a:xfrm>
          <a:prstGeom prst="rect">
            <a:avLst/>
          </a:prstGeom>
          <a:noFill/>
        </p:spPr>
      </p:pic>
      <p:sp>
        <p:nvSpPr>
          <p:cNvPr id="66" name="TextBox 65"/>
          <p:cNvSpPr txBox="1"/>
          <p:nvPr/>
        </p:nvSpPr>
        <p:spPr>
          <a:xfrm>
            <a:off x="7979832" y="2897088"/>
            <a:ext cx="1240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Discontinue</a:t>
            </a:r>
            <a:endParaRPr lang="en-IN" sz="1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429000" y="2057400"/>
            <a:ext cx="1717704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Burgundy Red / Silky Grey</a:t>
            </a:r>
            <a:endParaRPr lang="en-IN" sz="1200" b="1" dirty="0">
              <a:latin typeface="+mj-lt"/>
            </a:endParaRPr>
          </a:p>
        </p:txBody>
      </p:sp>
      <p:pic>
        <p:nvPicPr>
          <p:cNvPr id="87" name="Picture 8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5562600"/>
            <a:ext cx="449229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" name="TextBox 87"/>
          <p:cNvSpPr txBox="1"/>
          <p:nvPr/>
        </p:nvSpPr>
        <p:spPr>
          <a:xfrm>
            <a:off x="1817018" y="65048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VC203E</a:t>
            </a:r>
            <a:endParaRPr lang="en-IN" sz="1200" b="1" dirty="0">
              <a:latin typeface="+mj-l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419586" y="5493605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3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Powder Coated Door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Eye Handle</a:t>
            </a: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3590786" y="60198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429000" y="6096000"/>
            <a:ext cx="1717704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Burgundy Red / Silky Grey</a:t>
            </a:r>
            <a:endParaRPr lang="en-IN" sz="1200" b="1" dirty="0">
              <a:latin typeface="+mj-lt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3570804" y="3001049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&quot;No&quot; Symbol 48"/>
          <p:cNvSpPr/>
          <p:nvPr/>
        </p:nvSpPr>
        <p:spPr>
          <a:xfrm>
            <a:off x="4089858" y="2849916"/>
            <a:ext cx="269000" cy="283029"/>
          </a:xfrm>
          <a:prstGeom prst="noSmoking">
            <a:avLst/>
          </a:prstGeom>
          <a:solidFill>
            <a:srgbClr val="FF0000"/>
          </a:solidFill>
          <a:ln w="2540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IN" noProof="0" dirty="0" smtClean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3461740" y="4618609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&quot;No&quot; Symbol 50"/>
          <p:cNvSpPr/>
          <p:nvPr/>
        </p:nvSpPr>
        <p:spPr>
          <a:xfrm>
            <a:off x="3980794" y="4467476"/>
            <a:ext cx="269000" cy="283029"/>
          </a:xfrm>
          <a:prstGeom prst="noSmoking">
            <a:avLst/>
          </a:prstGeom>
          <a:solidFill>
            <a:srgbClr val="FF0000"/>
          </a:solidFill>
          <a:ln w="2540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IN" noProof="0" dirty="0" smtClean="0"/>
          </a:p>
        </p:txBody>
      </p:sp>
      <p:sp>
        <p:nvSpPr>
          <p:cNvPr id="54" name="TextBox 53"/>
          <p:cNvSpPr txBox="1"/>
          <p:nvPr/>
        </p:nvSpPr>
        <p:spPr>
          <a:xfrm>
            <a:off x="7781786" y="2296837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 - Jan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781786" y="3950265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 - Jan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811963" y="5942112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 - Jan</a:t>
            </a:r>
          </a:p>
        </p:txBody>
      </p:sp>
    </p:spTree>
    <p:extLst>
      <p:ext uri="{BB962C8B-B14F-4D97-AF65-F5344CB8AC3E}">
        <p14:creationId xmlns:p14="http://schemas.microsoft.com/office/powerpoint/2010/main" val="22304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543992" y="1546825"/>
            <a:ext cx="8839204" cy="5387375"/>
          </a:xfrm>
          <a:prstGeom prst="rect">
            <a:avLst/>
          </a:prstGeom>
          <a:ln w="508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8" tIns="45719" rIns="91438" bIns="45719" anchor="ctr"/>
          <a:lstStyle/>
          <a:p>
            <a:pPr algn="ctr">
              <a:defRPr/>
            </a:pPr>
            <a:endParaRPr lang="en-US" b="1" dirty="0">
              <a:latin typeface="+mj-lt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31242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81599" y="1524000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772400" y="1528268"/>
            <a:ext cx="0" cy="5368633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901994" y="1528268"/>
            <a:ext cx="102303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MODEL</a:t>
            </a:r>
            <a:endParaRPr lang="en-IN" sz="1600" b="1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57600" y="1528268"/>
            <a:ext cx="681593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2015</a:t>
            </a:r>
            <a:endParaRPr lang="en-IN" sz="1600" b="1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15935" y="1528268"/>
            <a:ext cx="138210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smtClean="0">
                <a:latin typeface="+mj-lt"/>
              </a:rPr>
              <a:t>FEATURES</a:t>
            </a:r>
            <a:endParaRPr lang="en-IN" sz="1600" b="1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59005" y="1528268"/>
            <a:ext cx="1192951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REMARK</a:t>
            </a:r>
            <a:endParaRPr lang="en-IN" sz="1600" b="1" dirty="0">
              <a:latin typeface="+mj-lt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533400" y="1862552"/>
            <a:ext cx="8839204" cy="0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524000" y="1528268"/>
            <a:ext cx="0" cy="5419786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4504" y="1524000"/>
            <a:ext cx="699226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CAP.</a:t>
            </a:r>
            <a:endParaRPr lang="en-IN" sz="1600" b="1" dirty="0">
              <a:latin typeface="+mj-lt"/>
            </a:endParaRPr>
          </a:p>
        </p:txBody>
      </p:sp>
      <p:sp>
        <p:nvSpPr>
          <p:cNvPr id="45" name="Title 2"/>
          <p:cNvSpPr txBox="1">
            <a:spLocks/>
          </p:cNvSpPr>
          <p:nvPr/>
        </p:nvSpPr>
        <p:spPr>
          <a:xfrm>
            <a:off x="482138" y="1008529"/>
            <a:ext cx="8179724" cy="806824"/>
          </a:xfrm>
          <a:prstGeom prst="rect">
            <a:avLst/>
          </a:prstGeom>
        </p:spPr>
        <p:txBody>
          <a:bodyPr/>
          <a:lstStyle>
            <a:lvl1pPr algn="l" defTabSz="101882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DC Refrigerator Lineup</a:t>
            </a:r>
            <a:endParaRPr lang="en-IN" dirty="0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543993" y="35814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76414" y="2599496"/>
            <a:ext cx="756934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190 L</a:t>
            </a:r>
            <a:endParaRPr lang="en-IN" sz="1600" b="1" dirty="0">
              <a:latin typeface="+mj-lt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410200" y="2133600"/>
            <a:ext cx="2209800" cy="132343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5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PCM Door 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Eye Handle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Base Stand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Cool Booster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807632" y="3187244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VC205LSC</a:t>
            </a:r>
            <a:endParaRPr lang="en-IN" sz="1600" b="1" dirty="0">
              <a:latin typeface="+mj-lt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574682" y="5181600"/>
            <a:ext cx="8839203" cy="0"/>
          </a:xfrm>
          <a:prstGeom prst="line">
            <a:avLst/>
          </a:prstGeom>
          <a:ln w="25400">
            <a:solidFill>
              <a:schemeClr val="accent1"/>
            </a:solidFill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76414" y="4174124"/>
            <a:ext cx="756934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190 L</a:t>
            </a:r>
            <a:endParaRPr lang="en-IN" sz="1600" b="1" dirty="0">
              <a:latin typeface="+mj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807632" y="4828403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VC205PT</a:t>
            </a:r>
            <a:endParaRPr lang="en-IN" sz="1200" b="1" dirty="0">
              <a:latin typeface="+mj-lt"/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3540096" y="26670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85800" y="5850524"/>
            <a:ext cx="756934" cy="33855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190 L</a:t>
            </a:r>
            <a:endParaRPr lang="en-IN" sz="1600" b="1" dirty="0">
              <a:latin typeface="+mj-lt"/>
            </a:endParaRPr>
          </a:p>
        </p:txBody>
      </p:sp>
      <p:pic>
        <p:nvPicPr>
          <p:cNvPr id="46" name="Picture 4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099665"/>
            <a:ext cx="499812" cy="1087579"/>
          </a:xfrm>
          <a:prstGeom prst="rect">
            <a:avLst/>
          </a:prstGeom>
          <a:noFill/>
        </p:spPr>
      </p:pic>
      <p:cxnSp>
        <p:nvCxnSpPr>
          <p:cNvPr id="47" name="Straight Arrow Connector 46"/>
          <p:cNvCxnSpPr/>
          <p:nvPr/>
        </p:nvCxnSpPr>
        <p:spPr>
          <a:xfrm>
            <a:off x="3581400" y="4191000"/>
            <a:ext cx="126050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410200" y="3817205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5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PCM Door 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Eye Handle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Toughened glass</a:t>
            </a:r>
          </a:p>
        </p:txBody>
      </p:sp>
      <p:pic>
        <p:nvPicPr>
          <p:cNvPr id="50" name="Picture 4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713021"/>
            <a:ext cx="499812" cy="1087579"/>
          </a:xfrm>
          <a:prstGeom prst="rect">
            <a:avLst/>
          </a:prstGeom>
          <a:noFill/>
        </p:spPr>
      </p:pic>
      <p:sp>
        <p:nvSpPr>
          <p:cNvPr id="51" name="TextBox 50"/>
          <p:cNvSpPr txBox="1"/>
          <p:nvPr/>
        </p:nvSpPr>
        <p:spPr>
          <a:xfrm>
            <a:off x="3505200" y="4343400"/>
            <a:ext cx="1600199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Dual Tone Leaf – red &amp; grey</a:t>
            </a:r>
            <a:endParaRPr lang="en-IN" sz="1200" b="1" dirty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581400" y="2743200"/>
            <a:ext cx="1600199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Floret Series</a:t>
            </a:r>
            <a:endParaRPr lang="en-IN" sz="1200" b="1" dirty="0">
              <a:latin typeface="+mj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801742" y="2511625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Continue- Jan</a:t>
            </a:r>
            <a:endParaRPr lang="en-IN" sz="1400" b="1" dirty="0">
              <a:latin typeface="+mj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410200" y="5535648"/>
            <a:ext cx="2209800" cy="10772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>
              <a:defRPr sz="1400" b="1">
                <a:latin typeface="+mj-lt"/>
              </a:defRPr>
            </a:lvl1pPr>
          </a:lstStyle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5 Star Rating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VCM Door  Finish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Bar Handle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Base Stand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807632" y="6429687"/>
            <a:ext cx="1240368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VA205LST</a:t>
            </a:r>
            <a:endParaRPr lang="en-IN" sz="1600" b="1" dirty="0">
              <a:latin typeface="+mj-lt"/>
            </a:endParaRPr>
          </a:p>
        </p:txBody>
      </p:sp>
      <p:pic>
        <p:nvPicPr>
          <p:cNvPr id="76" name="Picture 7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5334000"/>
            <a:ext cx="447674" cy="1015878"/>
          </a:xfrm>
          <a:prstGeom prst="rect">
            <a:avLst/>
          </a:prstGeom>
          <a:noFill/>
        </p:spPr>
      </p:pic>
      <p:sp>
        <p:nvSpPr>
          <p:cNvPr id="78" name="TextBox 77"/>
          <p:cNvSpPr txBox="1"/>
          <p:nvPr/>
        </p:nvSpPr>
        <p:spPr>
          <a:xfrm>
            <a:off x="7979832" y="5754068"/>
            <a:ext cx="1240368" cy="73866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Discontinue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Consume &amp; Close</a:t>
            </a:r>
            <a:endParaRPr lang="en-IN" sz="1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96342" y="6074256"/>
            <a:ext cx="1600199" cy="4616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Camellia &amp; Petal series</a:t>
            </a:r>
            <a:endParaRPr lang="en-IN" sz="1200" b="1" dirty="0">
              <a:latin typeface="+mj-lt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3389496" y="6004723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750649" y="4201925"/>
            <a:ext cx="1621368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Continue- Jan</a:t>
            </a:r>
            <a:endParaRPr lang="en-IN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04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RTDOCUMENTTYPE" val="2"/>
  <p:tag name="TOCAPPENDIXTEXT" val="Appendices"/>
  <p:tag name="TABLEHEADERFONTSIZE" val="20"/>
  <p:tag name="TABLESTYLEID" val="{D5C30875-5027-47A9-8995-C2BF9F8F2FF4}"/>
  <p:tag name="TABLEDEFAULTFONTSIZE" val="18"/>
  <p:tag name="SHOWPRESENTATIONDISCLAIMER" val="No"/>
  <p:tag name="TOCPAGETEXT" val="Page"/>
  <p:tag name="DESCRIPTOR" val="Business Unit"/>
  <p:tag name="PRESENTATIONDISCLAIMER" val="No Disclaimer"/>
  <p:tag name="PICTURE" val="[New Brand] Suspension bridge"/>
  <p:tag name="TOCSECTIONTEXT" val="  "/>
  <p:tag name="TOCPAGETEXT}{@TOCPAGELANGUAGETEXT" val="Page"/>
  <p:tag name="GRIDON" val="No"/>
  <p:tag name="SMARTTOCSTYLE" val="Highlights Table of Contents  [new brand]"/>
  <p:tag name="SMARTTOCHYPERLINK" val="NO"/>
  <p:tag name="SHOW DRAFT STAMP" val="YES"/>
  <p:tag name="SHOW DATE FILEPATH" val="NO"/>
  <p:tag name="PRESENTATION THEME COLOR" val="PwC Red"/>
  <p:tag name="HASFRONTIMAGE" val="NO"/>
  <p:tag name="LANGUAGE" val="English (UK)"/>
  <p:tag name="SMARTTOCSLIDENUMBER" val="4"/>
  <p:tag name="TITLE" val="Enabling &quot;One Airtel&quot;"/>
  <p:tag name="SUBTITLE" val="PwC Roadshow for GSI"/>
  <p:tag name="BUSINESSUNITCOVERTEXT" val="www.pwc.com"/>
  <p:tag name="DRAFT STAMP" val="Draft"/>
  <p:tag name="CONFIDENTIALITY STAMP" val="Strictly Private and Confidential"/>
  <p:tag name="REPORT DATE" val="11. October 2012"/>
  <p:tag name="TOCPAGELANGUAGETEXT" val="Page"/>
  <p:tag name="TOCTEXT" val="Agenda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HOW EXECUTIVE SUMMARY" val="No"/>
  <p:tag name="SMARTDIVIDERTYPE" val="Appendix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MARTDIVIDERTYPE" val="Section"/>
  <p:tag name="SHOW EXECUTIVE SUMMARY" val="No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TEXT" val=";lhd;lao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ectionNumber"/>
  <p:tag name="SMARTWRITE" val="{SmartDividernumber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MARTDIVIDERTYPE" val="Section"/>
  <p:tag name="SHOW EXECUTIVE SUMMARY" val="No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ectionNumber"/>
  <p:tag name="SMARTWRITE" val="{SmartDividernumber}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itle}"/>
  <p:tag name="SMARTWRITE" val="{@Title}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Subtitle}"/>
  <p:tag name="SMARTWRITE" val="{@Subtitle}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escriptor Large Title and Subtitle v.2"/>
  <p:tag name="SMARTWRITE" val="{@BusinessUnitCoverText}"/>
  <p:tag name="SMARTREAD" val="{@BusinessUnitCoverText}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nfidentiality stamp Large Title and Subtitle v.2"/>
  <p:tag name="SMARTREAD" val="{@Confidentiality stamp}"/>
  <p:tag name="SMARTWRITE" val="{@Confidentiality stamp}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nfidentiality stamp Large Title and Subtitle v.2"/>
  <p:tag name="SMARTREAD" val="{@Confidentiality stamp}"/>
  <p:tag name="SMARTWRITE" val="{@Confidentiality stamp}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MARTDIVIDERTYPE" val="Section"/>
  <p:tag name="SHOW EXECUTIVE SUMMARY" val="No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TEXT STANDARD" val=";djapoicjv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SmartDividertext} {SmartDividernumber}"/>
  <p:tag name="SMARTSHAPETYPE" val="DividerHeader"/>
  <p:tag name="SMARTOBJECT" val="StandardSectionDivider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SmartDividertext} {SmartDividernumber}"/>
  <p:tag name="SMARTSHAPETYPE" val="DividerHeader"/>
</p:tagLst>
</file>

<file path=ppt/theme/theme1.xml><?xml version="1.0" encoding="utf-8"?>
<a:theme xmlns:a="http://schemas.openxmlformats.org/drawingml/2006/main" name="Presentation On-screen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C6900"/>
        </a:solidFill>
        <a:ln w="25400">
          <a:solidFill>
            <a:schemeClr val="accent5"/>
          </a:solidFill>
        </a:ln>
      </a:spPr>
      <a:bodyPr vert="horz" wrap="square" lIns="91440" tIns="45720" rIns="91440" bIns="45720" rtlCol="0" anchor="ctr">
        <a:noAutofit/>
      </a:bodyPr>
      <a:lstStyle>
        <a:defPPr algn="ctr">
          <a:defRPr noProof="0" dirty="0" smtClean="0"/>
        </a:defPPr>
      </a:lstStyle>
    </a:spDef>
    <a:txDef>
      <a:spPr>
        <a:noFill/>
      </a:spPr>
      <a:bodyPr wrap="square" lIns="0" tIns="0" rIns="0" bIns="0" rtlCol="0">
        <a:spAutoFit/>
      </a:bodyPr>
      <a:lstStyle>
        <a:defPPr indent="-274320">
          <a:defRPr sz="2200" dirty="0" smtClean="0">
            <a:latin typeface="Georgia" pitchFamily="18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On-screen</Template>
  <TotalTime>22383</TotalTime>
  <Words>1389</Words>
  <Application>Microsoft Office PowerPoint</Application>
  <PresentationFormat>Custom</PresentationFormat>
  <Paragraphs>749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Cambria Math</vt:lpstr>
      <vt:lpstr>Georgia</vt:lpstr>
      <vt:lpstr>Presentation On-screen</vt:lpstr>
      <vt:lpstr>VID REF PRM</vt:lpstr>
      <vt:lpstr>Summary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Videocon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Videocon Template</dc:title>
  <dc:creator>Raghav Shah</dc:creator>
  <cp:lastModifiedBy>abc</cp:lastModifiedBy>
  <cp:revision>436</cp:revision>
  <dcterms:created xsi:type="dcterms:W3CDTF">2012-09-20T03:30:11Z</dcterms:created>
  <dcterms:modified xsi:type="dcterms:W3CDTF">2014-12-18T05:01:14Z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mart Base Presentation Template Version">
    <vt:lpwstr>20110204v2</vt:lpwstr>
  </property>
</Properties>
</file>